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7" r:id="rId1"/>
  </p:sldMasterIdLst>
  <p:notesMasterIdLst>
    <p:notesMasterId r:id="rId51"/>
  </p:notesMasterIdLst>
  <p:handoutMasterIdLst>
    <p:handoutMasterId r:id="rId52"/>
  </p:handoutMasterIdLst>
  <p:sldIdLst>
    <p:sldId id="467" r:id="rId2"/>
    <p:sldId id="400" r:id="rId3"/>
    <p:sldId id="477" r:id="rId4"/>
    <p:sldId id="486" r:id="rId5"/>
    <p:sldId id="472" r:id="rId6"/>
    <p:sldId id="473" r:id="rId7"/>
    <p:sldId id="474" r:id="rId8"/>
    <p:sldId id="469" r:id="rId9"/>
    <p:sldId id="487" r:id="rId10"/>
    <p:sldId id="365" r:id="rId11"/>
    <p:sldId id="367" r:id="rId12"/>
    <p:sldId id="429" r:id="rId13"/>
    <p:sldId id="430" r:id="rId14"/>
    <p:sldId id="464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2" r:id="rId25"/>
    <p:sldId id="443" r:id="rId26"/>
    <p:sldId id="465" r:id="rId27"/>
    <p:sldId id="445" r:id="rId28"/>
    <p:sldId id="446" r:id="rId29"/>
    <p:sldId id="447" r:id="rId30"/>
    <p:sldId id="448" r:id="rId31"/>
    <p:sldId id="449" r:id="rId32"/>
    <p:sldId id="450" r:id="rId33"/>
    <p:sldId id="489" r:id="rId34"/>
    <p:sldId id="372" r:id="rId35"/>
    <p:sldId id="481" r:id="rId36"/>
    <p:sldId id="482" r:id="rId37"/>
    <p:sldId id="418" r:id="rId38"/>
    <p:sldId id="483" r:id="rId39"/>
    <p:sldId id="478" r:id="rId40"/>
    <p:sldId id="484" r:id="rId41"/>
    <p:sldId id="479" r:id="rId42"/>
    <p:sldId id="369" r:id="rId43"/>
    <p:sldId id="490" r:id="rId44"/>
    <p:sldId id="457" r:id="rId45"/>
    <p:sldId id="458" r:id="rId46"/>
    <p:sldId id="459" r:id="rId47"/>
    <p:sldId id="460" r:id="rId48"/>
    <p:sldId id="485" r:id="rId49"/>
    <p:sldId id="422" r:id="rId50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E6E6E"/>
    <a:srgbClr val="5F5F5F"/>
    <a:srgbClr val="004E54"/>
    <a:srgbClr val="01444B"/>
    <a:srgbClr val="01353B"/>
    <a:srgbClr val="013D43"/>
    <a:srgbClr val="026670"/>
    <a:srgbClr val="DDDDD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2016" autoAdjust="0"/>
    <p:restoredTop sz="94718" autoAdjust="0"/>
  </p:normalViewPr>
  <p:slideViewPr>
    <p:cSldViewPr snapToGrid="0">
      <p:cViewPr varScale="1">
        <p:scale>
          <a:sx n="79" d="100"/>
          <a:sy n="79" d="100"/>
        </p:scale>
        <p:origin x="-62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202" y="-96"/>
      </p:cViewPr>
      <p:guideLst>
        <p:guide orient="horz" pos="3110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7575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7575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9078005-08E2-45C4-AAFD-1D240AB686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1544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8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98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98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A40A10D6-8AE4-44DC-91C5-48FBF7B234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91974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236F35-EF0F-4DDC-B020-D31E4D2C39F3}" type="slidenum">
              <a:rPr lang="en-GB" smtClean="0"/>
              <a:pPr>
                <a:defRPr/>
              </a:pPr>
              <a:t>1</a:t>
            </a:fld>
            <a:endParaRPr lang="en-GB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691983"/>
            <a:ext cx="5438140" cy="444169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33BE20-1423-4759-8045-68C593B11B13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CB5DFA-CB3A-481C-8C19-F00352D2DDD4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FC76F9-07E8-40BE-AACC-57A3FE4E999A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3E8A02-8851-44B3-BFC5-883917E5CEA9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D78DAA-B9A9-4F9B-BCBC-0B222D29D106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ADA92F-53B1-4D0F-8EA3-3ECA2BE47E82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5D370A-F176-4189-BD17-A85D4E2F54F9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9011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nl-BE" smtClean="0"/>
          </a:p>
        </p:txBody>
      </p:sp>
      <p:sp>
        <p:nvSpPr>
          <p:cNvPr id="90117" name="Slide Number Placeholder 3"/>
          <p:cNvSpPr txBox="1">
            <a:spLocks noGrp="1"/>
          </p:cNvSpPr>
          <p:nvPr/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DA9226F-109A-474E-AA25-EB9CA5600B70}" type="slidenum">
              <a:rPr lang="en-US" sz="1200">
                <a:latin typeface="Calibri" pitchFamily="34" charset="0"/>
                <a:cs typeface="Arial" charset="0"/>
              </a:rPr>
              <a:pPr algn="r"/>
              <a:t>19</a:t>
            </a:fld>
            <a:endParaRPr lang="en-US" sz="1200"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2B29E0-9B8C-4207-89B1-E1D67BDE17D9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4FBB5-FFEE-4B21-A537-77B600E5DD1F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F948D7-7960-4BED-A4B8-7FF5FF2CFDA3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D4144A-E115-4E1F-9141-69641874DB5D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7CE2A-70EE-49C3-9336-1A5A47CFB951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2DDE83-B248-49EB-B0F1-F4EC981C4146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E5A235-6148-4D9D-867F-9232F20DF39F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9E266-FF06-4A89-A81B-66595AC971AF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0489D-7FD5-49C4-B6C0-0F7FEDD973A4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73FB0B-9A08-4513-9D92-52C6A1308E24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ACA62E-BBB8-410C-947B-C7017B9F9887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99560-6F4F-47E3-A62B-666AE9A26641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924C54-10C9-4FCC-A19F-512EC98FD02E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6529CE-AA79-455D-B1CE-76EF1DDCFDA1}" type="slidenum">
              <a:rPr lang="en-GB" smtClean="0"/>
              <a:pPr>
                <a:defRPr/>
              </a:pPr>
              <a:t>3</a:t>
            </a:fld>
            <a:endParaRPr lang="en-GB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690269"/>
            <a:ext cx="5438140" cy="444512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21AE16-1945-4E3A-B7A3-36DE224D79E5}" type="slidenum">
              <a:rPr lang="en-US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BEFE3-B487-4826-9BD2-52B928BFFEF4}" type="slidenum">
              <a:rPr lang="en-US" smtClean="0"/>
              <a:pPr/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2A68C6-8172-4CD3-9231-DA36392DEE32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D99E6D-0E22-45D9-99C9-A699AC89D809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D99E6D-0E22-45D9-99C9-A699AC89D809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4DF5EE-5B2C-43A8-A971-7D82B1850061}" type="slidenum">
              <a:rPr lang="en-US"/>
              <a:pPr/>
              <a:t>5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A6D0CD-241F-4E75-B119-553BC12AEBBF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 descr="logobal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55575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34988" y="6286500"/>
            <a:ext cx="8074025" cy="15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5825" y="125413"/>
            <a:ext cx="6905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6351588" y="171450"/>
            <a:ext cx="2287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b="1" i="1" smtClean="0">
                <a:solidFill>
                  <a:srgbClr val="404040"/>
                </a:solidFill>
                <a:latin typeface="Calibri" pitchFamily="34" charset="0"/>
              </a:rPr>
              <a:t>ELIS – Multimedia Lab</a:t>
            </a:r>
          </a:p>
        </p:txBody>
      </p:sp>
      <p:pic>
        <p:nvPicPr>
          <p:cNvPr id="11" name="Picture 25" descr="LOGO_MM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77138" y="6423025"/>
            <a:ext cx="103822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88344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85800" y="1531938"/>
            <a:ext cx="7772400" cy="1470025"/>
          </a:xfrm>
        </p:spPr>
        <p:txBody>
          <a:bodyPr/>
          <a:lstStyle>
            <a:lvl1pPr algn="ctr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11" descr="iMinds-RGB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52" y="6381328"/>
            <a:ext cx="1040635" cy="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851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37525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7488" y="533400"/>
            <a:ext cx="2036762" cy="566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5957888" cy="5661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085229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47050" cy="663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295400"/>
            <a:ext cx="3983037" cy="4899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3750" y="1295400"/>
            <a:ext cx="3983038" cy="4899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078467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47050" cy="663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295400"/>
            <a:ext cx="3983037" cy="4899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03750" y="1295400"/>
            <a:ext cx="3983038" cy="2373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03750" y="3821113"/>
            <a:ext cx="3983038" cy="2373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68313" y="6270625"/>
            <a:ext cx="8123237" cy="587375"/>
          </a:xfrm>
          <a:prstGeom prst="rect">
            <a:avLst/>
          </a:prstGeom>
        </p:spPr>
        <p:txBody>
          <a:bodyPr/>
          <a:lstStyle>
            <a:lvl1pPr>
              <a:defRPr sz="900" b="0"/>
            </a:lvl1pPr>
          </a:lstStyle>
          <a:p>
            <a:r>
              <a:rPr lang="en-US" b="1"/>
              <a:t>Beschrijvingsgedreven aanpassing van mediabronnen </a:t>
            </a:r>
            <a:br>
              <a:rPr lang="en-US" b="1"/>
            </a:br>
            <a:r>
              <a:rPr lang="en-US" sz="1000"/>
              <a:t>Wesley De Neve</a:t>
            </a:r>
            <a:endParaRPr lang="en-US" sz="1000" i="1"/>
          </a:p>
          <a:p>
            <a:r>
              <a:rPr lang="en-US" sz="1000"/>
              <a:t>Publieke doctoraatsverdediging – Gent – 7 februari 2007</a:t>
            </a:r>
          </a:p>
        </p:txBody>
      </p:sp>
    </p:spTree>
    <p:extLst>
      <p:ext uri="{BB962C8B-B14F-4D97-AF65-F5344CB8AC3E}">
        <p14:creationId xmlns:p14="http://schemas.microsoft.com/office/powerpoint/2010/main" xmlns="" val="156369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225921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014195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295400"/>
            <a:ext cx="3983037" cy="4899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3750" y="1295400"/>
            <a:ext cx="3983038" cy="4899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8929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81904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1739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7616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9732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62538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1" descr="logobal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55575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2763" y="1295400"/>
            <a:ext cx="8118475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1028" name="Rectangle 7"/>
          <p:cNvSpPr>
            <a:spLocks noChangeArrowheads="1"/>
          </p:cNvSpPr>
          <p:nvPr/>
        </p:nvSpPr>
        <p:spPr bwMode="auto">
          <a:xfrm>
            <a:off x="8572500" y="6438900"/>
            <a:ext cx="658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fld id="{6B0BA554-2646-4A67-B815-ECD4492108B6}" type="slidenum">
              <a:rPr lang="en-GB" sz="1200" smtClean="0">
                <a:latin typeface="Calibri" pitchFamily="34" charset="0"/>
              </a:rPr>
              <a:pPr/>
              <a:t>‹#›</a:t>
            </a:fld>
            <a:r>
              <a:rPr lang="en-GB" sz="1200" dirty="0" smtClean="0">
                <a:latin typeface="Calibri" pitchFamily="34" charset="0"/>
              </a:rPr>
              <a:t>/49</a:t>
            </a:r>
            <a:endParaRPr lang="en-GB" sz="1200" dirty="0">
              <a:latin typeface="Calibri" pitchFamily="34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8475" y="533400"/>
            <a:ext cx="814705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</a:t>
            </a:r>
          </a:p>
        </p:txBody>
      </p:sp>
      <p:pic>
        <p:nvPicPr>
          <p:cNvPr id="1030" name="Picture 4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5825" y="125413"/>
            <a:ext cx="6905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42"/>
          <p:cNvSpPr txBox="1">
            <a:spLocks noChangeArrowheads="1"/>
          </p:cNvSpPr>
          <p:nvPr/>
        </p:nvSpPr>
        <p:spPr bwMode="auto">
          <a:xfrm>
            <a:off x="6351588" y="171450"/>
            <a:ext cx="2287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b="1" i="1" smtClean="0">
                <a:solidFill>
                  <a:srgbClr val="404040"/>
                </a:solidFill>
                <a:latin typeface="Calibri" pitchFamily="34" charset="0"/>
              </a:rPr>
              <a:t>ELIS – Multimedia Lab</a:t>
            </a:r>
          </a:p>
        </p:txBody>
      </p:sp>
      <p:pic>
        <p:nvPicPr>
          <p:cNvPr id="1032" name="Picture 25" descr="LOGO_MML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77138" y="6423025"/>
            <a:ext cx="103822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534988" y="6286500"/>
            <a:ext cx="8074025" cy="15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 txBox="1">
            <a:spLocks noChangeArrowheads="1"/>
          </p:cNvSpPr>
          <p:nvPr userDrawn="1"/>
        </p:nvSpPr>
        <p:spPr bwMode="auto">
          <a:xfrm>
            <a:off x="428625" y="6253182"/>
            <a:ext cx="81470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GB" sz="1000" b="1" kern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Multimedia </a:t>
            </a:r>
            <a:r>
              <a:rPr lang="en-GB" sz="1000" b="1" kern="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– Practicum </a:t>
            </a:r>
            <a:r>
              <a:rPr lang="en-GB" sz="1000" b="1" kern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4</a:t>
            </a:r>
            <a:endParaRPr lang="en-GB" sz="1000" b="1" kern="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  <a:p>
            <a:pPr algn="ctr">
              <a:defRPr/>
            </a:pPr>
            <a:r>
              <a:rPr lang="en-GB" sz="1000" kern="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Multimedia Lab</a:t>
            </a:r>
          </a:p>
          <a:p>
            <a:pPr algn="ctr">
              <a:defRPr/>
            </a:pPr>
            <a:r>
              <a:rPr lang="en-GB" sz="1000" kern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29 </a:t>
            </a:r>
            <a:r>
              <a:rPr lang="en-GB" sz="1000" kern="0" dirty="0" err="1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maart</a:t>
            </a:r>
            <a:r>
              <a:rPr lang="en-GB" sz="1000" kern="0" baseline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 2013</a:t>
            </a:r>
            <a:endParaRPr lang="en-GB" sz="1000" kern="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2" name="Picture 11" descr="iMinds-RGB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52" y="6381328"/>
            <a:ext cx="1040635" cy="3400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u.int/rec/T-REC-H.264-201201-I/e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36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38.png"/><Relationship Id="rId4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gif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 txBox="1">
            <a:spLocks noChangeArrowheads="1"/>
          </p:cNvSpPr>
          <p:nvPr/>
        </p:nvSpPr>
        <p:spPr bwMode="auto">
          <a:xfrm>
            <a:off x="1371600" y="4556125"/>
            <a:ext cx="6400800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nl-BE" sz="1900" dirty="0" smtClean="0">
                <a:latin typeface="Calibri" pitchFamily="34" charset="0"/>
              </a:rPr>
              <a:t>Jan </a:t>
            </a:r>
            <a:r>
              <a:rPr lang="nl-BE" sz="1900" dirty="0">
                <a:latin typeface="Calibri" pitchFamily="34" charset="0"/>
              </a:rPr>
              <a:t>De </a:t>
            </a:r>
            <a:r>
              <a:rPr lang="nl-BE" sz="1900" dirty="0" smtClean="0">
                <a:latin typeface="Calibri" pitchFamily="34" charset="0"/>
              </a:rPr>
              <a:t>Cock, </a:t>
            </a:r>
            <a:r>
              <a:rPr lang="nl-BE" sz="1900" u="sng" dirty="0" smtClean="0">
                <a:latin typeface="Calibri" pitchFamily="34" charset="0"/>
              </a:rPr>
              <a:t>Glenn Van Wallendael </a:t>
            </a:r>
            <a:r>
              <a:rPr lang="nl-BE" sz="1900" dirty="0">
                <a:latin typeface="Calibri" pitchFamily="34" charset="0"/>
              </a:rPr>
              <a:t>en Rik Van de Walle</a:t>
            </a:r>
          </a:p>
          <a:p>
            <a:pPr algn="ctr" eaLnBrk="1" hangingPunct="1">
              <a:spcBef>
                <a:spcPct val="20000"/>
              </a:spcBef>
            </a:pPr>
            <a:endParaRPr lang="nl-BE" sz="1500" dirty="0">
              <a:latin typeface="Calibri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nl-BE" sz="1500" dirty="0" smtClean="0">
                <a:latin typeface="Calibri" pitchFamily="34" charset="0"/>
              </a:rPr>
              <a:t>29 maart 2013</a:t>
            </a:r>
            <a:endParaRPr lang="nl-BE" sz="1500" dirty="0">
              <a:latin typeface="Calibri" pitchFamily="34" charset="0"/>
            </a:endParaRPr>
          </a:p>
        </p:txBody>
      </p:sp>
      <p:sp>
        <p:nvSpPr>
          <p:cNvPr id="4099" name="Text Placeholder 4"/>
          <p:cNvSpPr txBox="1">
            <a:spLocks/>
          </p:cNvSpPr>
          <p:nvPr/>
        </p:nvSpPr>
        <p:spPr bwMode="auto">
          <a:xfrm>
            <a:off x="657225" y="76517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1" dirty="0" smtClean="0">
                <a:solidFill>
                  <a:schemeClr val="accent1"/>
                </a:solidFill>
                <a:latin typeface="Calibri" pitchFamily="34" charset="0"/>
              </a:rPr>
              <a:t>Multimedia</a:t>
            </a:r>
            <a:r>
              <a:rPr lang="en-US" sz="2800" b="1" dirty="0">
                <a:solidFill>
                  <a:schemeClr val="accent1"/>
                </a:solidFill>
                <a:latin typeface="Calibri" pitchFamily="34" charset="0"/>
              </a:rPr>
              <a:t/>
            </a:r>
            <a:br>
              <a:rPr lang="en-US" sz="2800" b="1" dirty="0">
                <a:solidFill>
                  <a:schemeClr val="accent1"/>
                </a:solidFill>
                <a:latin typeface="Calibri" pitchFamily="34" charset="0"/>
              </a:rPr>
            </a:br>
            <a:r>
              <a:rPr lang="en-US" sz="2400" b="1" dirty="0" err="1">
                <a:solidFill>
                  <a:schemeClr val="accent1"/>
                </a:solidFill>
                <a:latin typeface="Calibri" pitchFamily="34" charset="0"/>
              </a:rPr>
              <a:t>academiejaar</a:t>
            </a:r>
            <a:r>
              <a:rPr lang="en-US" sz="2400" b="1" dirty="0">
                <a:solidFill>
                  <a:schemeClr val="accent1"/>
                </a:solidFill>
                <a:latin typeface="Calibri" pitchFamily="34" charset="0"/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  <a:latin typeface="Calibri" pitchFamily="34" charset="0"/>
              </a:rPr>
              <a:t>2012-2013</a:t>
            </a:r>
            <a:endParaRPr lang="nl-BE" sz="2800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451414" y="2781300"/>
            <a:ext cx="8218024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Tahoma" pitchFamily="34" charset="0"/>
              </a:rPr>
              <a:t>Practicum </a:t>
            </a:r>
            <a:r>
              <a:rPr lang="en-US" sz="2800" b="1" dirty="0" smtClean="0">
                <a:solidFill>
                  <a:schemeClr val="accent1"/>
                </a:solidFill>
                <a:latin typeface="Tahoma" pitchFamily="34" charset="0"/>
              </a:rPr>
              <a:t>4</a:t>
            </a:r>
          </a:p>
          <a:p>
            <a:pPr algn="ctr"/>
            <a:endParaRPr lang="en-US" sz="2800" b="1" dirty="0" smtClean="0">
              <a:solidFill>
                <a:schemeClr val="accent1"/>
              </a:solidFill>
              <a:latin typeface="Tahoma" pitchFamily="34" charset="0"/>
            </a:endParaRPr>
          </a:p>
          <a:p>
            <a:pPr algn="ctr"/>
            <a:r>
              <a:rPr lang="en-US" sz="2800" b="1" dirty="0" err="1" smtClean="0">
                <a:solidFill>
                  <a:schemeClr val="accent1"/>
                </a:solidFill>
                <a:latin typeface="Tahoma" pitchFamily="34" charset="0"/>
              </a:rPr>
              <a:t>Schaalbare</a:t>
            </a:r>
            <a:r>
              <a:rPr lang="en-US" sz="2800" b="1" dirty="0" smtClean="0">
                <a:solidFill>
                  <a:schemeClr val="accent1"/>
                </a:solidFill>
                <a:latin typeface="Tahoma" pitchFamily="34" charset="0"/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  <a:latin typeface="Tahoma" pitchFamily="34" charset="0"/>
              </a:rPr>
              <a:t>videocodering</a:t>
            </a:r>
            <a:r>
              <a:rPr lang="en-US" sz="2800" b="1" dirty="0" smtClean="0">
                <a:solidFill>
                  <a:schemeClr val="accent1"/>
                </a:solidFill>
                <a:latin typeface="Tahoma" pitchFamily="34" charset="0"/>
              </a:rPr>
              <a:t> &amp; video-</a:t>
            </a:r>
            <a:r>
              <a:rPr lang="en-US" sz="2800" b="1" dirty="0" err="1" smtClean="0">
                <a:solidFill>
                  <a:schemeClr val="accent1"/>
                </a:solidFill>
                <a:latin typeface="Tahoma" pitchFamily="34" charset="0"/>
              </a:rPr>
              <a:t>adaptatie</a:t>
            </a:r>
            <a:endParaRPr lang="en-US" sz="2800" dirty="0">
              <a:solidFill>
                <a:schemeClr val="accent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181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sz="2000" i="1" dirty="0" smtClean="0"/>
              <a:t>Schaalbaarheid</a:t>
            </a:r>
            <a:r>
              <a:rPr lang="nl-BE" sz="2000" dirty="0" smtClean="0"/>
              <a:t>  in videocodering</a:t>
            </a:r>
          </a:p>
          <a:p>
            <a:pPr lvl="1" eaLnBrk="1" hangingPunct="1"/>
            <a:r>
              <a:rPr lang="nl-BE" sz="2000" dirty="0" smtClean="0"/>
              <a:t>mogelijkheid om verschillende versies af te leiden uit een bitstroom (zonder hercodering)</a:t>
            </a:r>
          </a:p>
          <a:p>
            <a:pPr lvl="2" eaLnBrk="1" hangingPunct="1"/>
            <a:r>
              <a:rPr lang="nl-BE" sz="1800" dirty="0" smtClean="0"/>
              <a:t>verschillende kwaliteitsniveaus</a:t>
            </a:r>
          </a:p>
          <a:p>
            <a:pPr lvl="2" eaLnBrk="1" hangingPunct="1"/>
            <a:r>
              <a:rPr lang="nl-BE" sz="1800" dirty="0" smtClean="0"/>
              <a:t>verschillende vereisten voor gebruiker en netwerk</a:t>
            </a:r>
          </a:p>
          <a:p>
            <a:pPr lvl="1" eaLnBrk="1" hangingPunct="1"/>
            <a:r>
              <a:rPr lang="nl-BE" sz="2000" dirty="0" smtClean="0"/>
              <a:t>door middel van </a:t>
            </a:r>
            <a:r>
              <a:rPr lang="nl-BE" sz="2000" b="1" dirty="0" smtClean="0"/>
              <a:t>een basislaag en een aantal uitbreidingslagen</a:t>
            </a:r>
          </a:p>
          <a:p>
            <a:pPr eaLnBrk="1" hangingPunct="1"/>
            <a:endParaRPr lang="nl-BE" sz="2000" dirty="0" smtClean="0"/>
          </a:p>
          <a:p>
            <a:pPr eaLnBrk="1" hangingPunct="1"/>
            <a:r>
              <a:rPr lang="nl-BE" sz="2000" dirty="0" smtClean="0"/>
              <a:t>Toepassingen</a:t>
            </a:r>
          </a:p>
          <a:p>
            <a:pPr lvl="1" eaLnBrk="1" hangingPunct="1"/>
            <a:r>
              <a:rPr lang="nl-BE" sz="2000" dirty="0" smtClean="0"/>
              <a:t>multimediale data aanpassen aan heterogene clients</a:t>
            </a:r>
          </a:p>
          <a:p>
            <a:pPr lvl="1" eaLnBrk="1" hangingPunct="1"/>
            <a:r>
              <a:rPr lang="nl-BE" sz="2000" dirty="0" smtClean="0"/>
              <a:t>foutbescherming tijdens de transmissie</a:t>
            </a:r>
          </a:p>
          <a:p>
            <a:pPr lvl="1" eaLnBrk="1" hangingPunct="1"/>
            <a:r>
              <a:rPr lang="nl-BE" sz="2000" dirty="0" smtClean="0"/>
              <a:t>automatische aanpassing van de bitsnelheid aan de beschikbare bandbreedte</a:t>
            </a:r>
          </a:p>
          <a:p>
            <a:pPr lvl="1" eaLnBrk="1" hangingPunct="1"/>
            <a:r>
              <a:rPr lang="nl-BE" sz="2000" dirty="0" smtClean="0"/>
              <a:t>…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2400" smtClean="0"/>
              <a:t>Situering schaalbare videocodering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sz="2000" dirty="0" smtClean="0"/>
              <a:t>Verschillende vormen van schaalbaarheid</a:t>
            </a:r>
          </a:p>
          <a:p>
            <a:pPr lvl="1" eaLnBrk="1" hangingPunct="1"/>
            <a:r>
              <a:rPr lang="nl-BE" sz="2000" dirty="0" smtClean="0"/>
              <a:t>bepalen verschillende aspecten van videokwaliteit</a:t>
            </a:r>
          </a:p>
          <a:p>
            <a:pPr eaLnBrk="1" hangingPunct="1"/>
            <a:endParaRPr lang="nl-BE" sz="2000" dirty="0" smtClean="0"/>
          </a:p>
          <a:p>
            <a:pPr eaLnBrk="1" hangingPunct="1"/>
            <a:r>
              <a:rPr lang="nl-BE" sz="2000" dirty="0" smtClean="0"/>
              <a:t>Voorbeelden</a:t>
            </a:r>
          </a:p>
          <a:p>
            <a:pPr lvl="1" eaLnBrk="1" hangingPunct="1"/>
            <a:r>
              <a:rPr lang="nl-BE" sz="2000" b="1" dirty="0" err="1" smtClean="0"/>
              <a:t>spatiale</a:t>
            </a:r>
            <a:r>
              <a:rPr lang="nl-BE" sz="2000" dirty="0" smtClean="0"/>
              <a:t> schaalbaarheid</a:t>
            </a:r>
          </a:p>
          <a:p>
            <a:pPr lvl="2" eaLnBrk="1" hangingPunct="1"/>
            <a:r>
              <a:rPr lang="nl-BE" sz="1800" dirty="0" smtClean="0"/>
              <a:t>hogere kwaliteit = hogere ruimtelijke resolutie (aantal pixels)</a:t>
            </a:r>
          </a:p>
          <a:p>
            <a:pPr lvl="1" eaLnBrk="1" hangingPunct="1"/>
            <a:r>
              <a:rPr lang="nl-BE" sz="2000" b="1" dirty="0" smtClean="0"/>
              <a:t>temporele</a:t>
            </a:r>
            <a:r>
              <a:rPr lang="nl-BE" sz="2000" dirty="0" smtClean="0"/>
              <a:t> schaalbaarheid</a:t>
            </a:r>
          </a:p>
          <a:p>
            <a:pPr lvl="2" eaLnBrk="1" hangingPunct="1"/>
            <a:r>
              <a:rPr lang="nl-BE" sz="1800" dirty="0" smtClean="0"/>
              <a:t>hogere kwaliteit = meer beelden per seconde</a:t>
            </a:r>
          </a:p>
          <a:p>
            <a:pPr lvl="1" eaLnBrk="1" hangingPunct="1"/>
            <a:r>
              <a:rPr lang="nl-BE" sz="2000" b="1" dirty="0" err="1" smtClean="0"/>
              <a:t>kwaliteits</a:t>
            </a:r>
            <a:r>
              <a:rPr lang="nl-BE" sz="2000" dirty="0" err="1" smtClean="0"/>
              <a:t>schaalbaarheid</a:t>
            </a:r>
            <a:endParaRPr lang="nl-BE" sz="2000" dirty="0" smtClean="0"/>
          </a:p>
          <a:p>
            <a:pPr lvl="2" eaLnBrk="1" hangingPunct="1"/>
            <a:r>
              <a:rPr lang="nl-BE" sz="1800" dirty="0" smtClean="0"/>
              <a:t>hogere kwaliteit = minder codeerfouten (lagere QP)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2400" dirty="0" smtClean="0"/>
              <a:t>Schaalbaarheid &amp; videokwaliteit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865" name="Picture 49" descr="shot1_cod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343400"/>
            <a:ext cx="2439988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8864" name="Picture 48" descr="shot1_cod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4495800"/>
            <a:ext cx="2439988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8863" name="Picture 47" descr="shot1_cod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4648200"/>
            <a:ext cx="2439988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38" descr="shot1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0" y="1219200"/>
            <a:ext cx="3052763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37" descr="shot1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1371600"/>
            <a:ext cx="3052763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36" descr="shot1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5600" y="1524000"/>
            <a:ext cx="3052763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videocodering: concepten</a:t>
            </a:r>
          </a:p>
        </p:txBody>
      </p:sp>
      <p:sp>
        <p:nvSpPr>
          <p:cNvPr id="418823" name="Line 7"/>
          <p:cNvSpPr>
            <a:spLocks noChangeShapeType="1"/>
          </p:cNvSpPr>
          <p:nvPr/>
        </p:nvSpPr>
        <p:spPr bwMode="auto">
          <a:xfrm flipH="1">
            <a:off x="1828800" y="3429000"/>
            <a:ext cx="2590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BE"/>
          </a:p>
        </p:txBody>
      </p:sp>
      <p:pic>
        <p:nvPicPr>
          <p:cNvPr id="17418" name="Picture 35" descr="shot1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43200" y="1676400"/>
            <a:ext cx="3052763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8855" name="Picture 39" descr="shot1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19200" y="4419600"/>
            <a:ext cx="121602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8856" name="Picture 40" descr="shot1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66800" y="4572000"/>
            <a:ext cx="121602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8857" name="Picture 41" descr="shot1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14400" y="4724400"/>
            <a:ext cx="121602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8858" name="Picture 42" descr="shot11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2000" y="4876800"/>
            <a:ext cx="121602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8860" name="Picture 44" descr="shot1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276600" y="4495800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8861" name="Picture 45" descr="shot11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71800" y="4800600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8862" name="Picture 46" descr="shot1_cod1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019800" y="4800600"/>
            <a:ext cx="2439988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8866" name="Line 7"/>
          <p:cNvSpPr>
            <a:spLocks noChangeShapeType="1"/>
          </p:cNvSpPr>
          <p:nvPr/>
        </p:nvSpPr>
        <p:spPr bwMode="auto">
          <a:xfrm>
            <a:off x="4419600" y="3429000"/>
            <a:ext cx="2971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BE"/>
          </a:p>
        </p:txBody>
      </p:sp>
      <p:sp>
        <p:nvSpPr>
          <p:cNvPr id="418867" name="Line 7"/>
          <p:cNvSpPr>
            <a:spLocks noChangeShapeType="1"/>
          </p:cNvSpPr>
          <p:nvPr/>
        </p:nvSpPr>
        <p:spPr bwMode="auto">
          <a:xfrm flipH="1">
            <a:off x="4419600" y="34290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B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23" grpId="0" animBg="1"/>
      <p:bldP spid="418866" grpId="0" animBg="1"/>
      <p:bldP spid="4188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videocodering versus simulcast</a:t>
            </a:r>
          </a:p>
        </p:txBody>
      </p:sp>
      <p:pic>
        <p:nvPicPr>
          <p:cNvPr id="307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" y="1223963"/>
            <a:ext cx="7556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513" y="1273175"/>
            <a:ext cx="75565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788" y="1335088"/>
            <a:ext cx="75723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" name="Text Box 39"/>
          <p:cNvSpPr txBox="1">
            <a:spLocks noChangeArrowheads="1"/>
          </p:cNvSpPr>
          <p:nvPr/>
        </p:nvSpPr>
        <p:spPr bwMode="auto">
          <a:xfrm>
            <a:off x="7007225" y="3581400"/>
            <a:ext cx="20955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Tahoma" pitchFamily="34" charset="0"/>
                <a:cs typeface="Arial" charset="0"/>
              </a:rPr>
              <a:t>2 bitstromen (simulcast)</a:t>
            </a:r>
          </a:p>
        </p:txBody>
      </p:sp>
      <p:sp>
        <p:nvSpPr>
          <p:cNvPr id="143" name="Rectangle 19"/>
          <p:cNvSpPr>
            <a:spLocks noChangeArrowheads="1"/>
          </p:cNvSpPr>
          <p:nvPr/>
        </p:nvSpPr>
        <p:spPr bwMode="auto">
          <a:xfrm>
            <a:off x="5600700" y="1698625"/>
            <a:ext cx="1312863" cy="148431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 sz="120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cxnSp>
        <p:nvCxnSpPr>
          <p:cNvPr id="30730" name="AutoShape 50"/>
          <p:cNvCxnSpPr>
            <a:cxnSpLocks noChangeShapeType="1"/>
            <a:endCxn id="136" idx="2"/>
          </p:cNvCxnSpPr>
          <p:nvPr/>
        </p:nvCxnSpPr>
        <p:spPr bwMode="auto">
          <a:xfrm flipV="1">
            <a:off x="6746875" y="3857625"/>
            <a:ext cx="1308100" cy="1101725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190" name="Rectangle 14"/>
          <p:cNvSpPr>
            <a:spLocks noChangeArrowheads="1"/>
          </p:cNvSpPr>
          <p:nvPr/>
        </p:nvSpPr>
        <p:spPr bwMode="auto">
          <a:xfrm>
            <a:off x="215900" y="3273425"/>
            <a:ext cx="1244600" cy="433388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 err="1">
                <a:solidFill>
                  <a:sysClr val="windowText" lastClr="000000"/>
                </a:solidFill>
                <a:latin typeface="Trebuchet MS"/>
              </a:rPr>
              <a:t>Spatiale</a:t>
            </a:r>
            <a:r>
              <a:rPr lang="en-US" sz="1200" kern="0" dirty="0">
                <a:solidFill>
                  <a:sysClr val="windowText" lastClr="000000"/>
                </a:solidFill>
                <a:latin typeface="Trebuchet MS"/>
              </a:rPr>
              <a:t> </a:t>
            </a:r>
            <a:br>
              <a:rPr lang="en-US" sz="1200" kern="0" dirty="0">
                <a:solidFill>
                  <a:sysClr val="windowText" lastClr="000000"/>
                </a:solidFill>
                <a:latin typeface="Trebuchet MS"/>
              </a:rPr>
            </a:br>
            <a:r>
              <a:rPr lang="en-US" sz="1200" kern="0" dirty="0" err="1">
                <a:solidFill>
                  <a:sysClr val="windowText" lastClr="000000"/>
                </a:solidFill>
                <a:latin typeface="Trebuchet MS"/>
              </a:rPr>
              <a:t>reductie</a:t>
            </a:r>
            <a:endParaRPr lang="en-US" sz="1200" kern="0" dirty="0">
              <a:solidFill>
                <a:sysClr val="windowText" lastClr="000000"/>
              </a:solidFill>
              <a:latin typeface="Trebuchet MS"/>
            </a:endParaRPr>
          </a:p>
        </p:txBody>
      </p:sp>
      <p:cxnSp>
        <p:nvCxnSpPr>
          <p:cNvPr id="30732" name="Straight Arrow Connector 192"/>
          <p:cNvCxnSpPr>
            <a:cxnSpLocks noChangeShapeType="1"/>
            <a:endCxn id="190" idx="0"/>
          </p:cNvCxnSpPr>
          <p:nvPr/>
        </p:nvCxnSpPr>
        <p:spPr bwMode="auto">
          <a:xfrm>
            <a:off x="838200" y="1787525"/>
            <a:ext cx="0" cy="14859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30733" name="Line 52"/>
          <p:cNvSpPr>
            <a:spLocks noChangeShapeType="1"/>
          </p:cNvSpPr>
          <p:nvPr/>
        </p:nvSpPr>
        <p:spPr bwMode="auto">
          <a:xfrm>
            <a:off x="3536950" y="1833563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4" name="Text Box 53"/>
          <p:cNvSpPr txBox="1">
            <a:spLocks noChangeArrowheads="1"/>
          </p:cNvSpPr>
          <p:nvPr/>
        </p:nvSpPr>
        <p:spPr bwMode="auto">
          <a:xfrm>
            <a:off x="3906838" y="1603375"/>
            <a:ext cx="16160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Bewegingsinformatie</a:t>
            </a:r>
          </a:p>
        </p:txBody>
      </p:sp>
      <p:sp>
        <p:nvSpPr>
          <p:cNvPr id="30735" name="Line 54"/>
          <p:cNvSpPr>
            <a:spLocks noChangeShapeType="1"/>
          </p:cNvSpPr>
          <p:nvPr/>
        </p:nvSpPr>
        <p:spPr bwMode="auto">
          <a:xfrm>
            <a:off x="3536950" y="2238375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6" name="Text Box 55"/>
          <p:cNvSpPr txBox="1">
            <a:spLocks noChangeArrowheads="1"/>
          </p:cNvSpPr>
          <p:nvPr/>
        </p:nvSpPr>
        <p:spPr bwMode="auto">
          <a:xfrm>
            <a:off x="4899025" y="2008188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30737" name="Line 56"/>
          <p:cNvSpPr>
            <a:spLocks noChangeShapeType="1"/>
          </p:cNvSpPr>
          <p:nvPr/>
        </p:nvSpPr>
        <p:spPr bwMode="auto">
          <a:xfrm>
            <a:off x="4302125" y="2687638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8" name="Text Box 57"/>
          <p:cNvSpPr txBox="1">
            <a:spLocks noChangeArrowheads="1"/>
          </p:cNvSpPr>
          <p:nvPr/>
        </p:nvSpPr>
        <p:spPr bwMode="auto">
          <a:xfrm>
            <a:off x="4913313" y="2459038"/>
            <a:ext cx="6032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Modes</a:t>
            </a:r>
          </a:p>
        </p:txBody>
      </p:sp>
      <p:sp>
        <p:nvSpPr>
          <p:cNvPr id="30739" name="Line 58"/>
          <p:cNvSpPr>
            <a:spLocks noChangeShapeType="1"/>
          </p:cNvSpPr>
          <p:nvPr/>
        </p:nvSpPr>
        <p:spPr bwMode="auto">
          <a:xfrm>
            <a:off x="4302125" y="3094038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40" name="Text Box 59"/>
          <p:cNvSpPr txBox="1">
            <a:spLocks noChangeArrowheads="1"/>
          </p:cNvSpPr>
          <p:nvPr/>
        </p:nvSpPr>
        <p:spPr bwMode="auto">
          <a:xfrm>
            <a:off x="4886325" y="2863850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cxnSp>
        <p:nvCxnSpPr>
          <p:cNvPr id="30741" name="AutoShape 60"/>
          <p:cNvCxnSpPr>
            <a:cxnSpLocks noChangeShapeType="1"/>
            <a:stCxn id="143" idx="3"/>
            <a:endCxn id="136" idx="0"/>
          </p:cNvCxnSpPr>
          <p:nvPr/>
        </p:nvCxnSpPr>
        <p:spPr bwMode="auto">
          <a:xfrm>
            <a:off x="6913563" y="2441575"/>
            <a:ext cx="1141412" cy="113982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5600700" y="4398963"/>
            <a:ext cx="1312863" cy="148431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 sz="120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0743" name="Line 64"/>
          <p:cNvSpPr>
            <a:spLocks noChangeShapeType="1"/>
          </p:cNvSpPr>
          <p:nvPr/>
        </p:nvSpPr>
        <p:spPr bwMode="auto">
          <a:xfrm>
            <a:off x="3536950" y="4533900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44" name="Text Box 65"/>
          <p:cNvSpPr txBox="1">
            <a:spLocks noChangeArrowheads="1"/>
          </p:cNvSpPr>
          <p:nvPr/>
        </p:nvSpPr>
        <p:spPr bwMode="auto">
          <a:xfrm>
            <a:off x="3962400" y="4308475"/>
            <a:ext cx="16160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Bewegingsinformatie</a:t>
            </a:r>
          </a:p>
        </p:txBody>
      </p:sp>
      <p:sp>
        <p:nvSpPr>
          <p:cNvPr id="30745" name="Line 66"/>
          <p:cNvSpPr>
            <a:spLocks noChangeShapeType="1"/>
          </p:cNvSpPr>
          <p:nvPr/>
        </p:nvSpPr>
        <p:spPr bwMode="auto">
          <a:xfrm>
            <a:off x="3536950" y="4938713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cxnSp>
        <p:nvCxnSpPr>
          <p:cNvPr id="30748" name="AutoShape 82"/>
          <p:cNvCxnSpPr>
            <a:cxnSpLocks noChangeShapeType="1"/>
            <a:stCxn id="190" idx="2"/>
          </p:cNvCxnSpPr>
          <p:nvPr/>
        </p:nvCxnSpPr>
        <p:spPr bwMode="auto">
          <a:xfrm flipH="1">
            <a:off x="831850" y="3706813"/>
            <a:ext cx="6350" cy="557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1" name="Rectangle 12"/>
          <p:cNvSpPr>
            <a:spLocks noChangeArrowheads="1"/>
          </p:cNvSpPr>
          <p:nvPr/>
        </p:nvSpPr>
        <p:spPr bwMode="auto">
          <a:xfrm>
            <a:off x="1916113" y="1743075"/>
            <a:ext cx="1965325" cy="58578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gecompenseerde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730625" y="2597150"/>
            <a:ext cx="1169988" cy="58578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Intrapredictie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168" name="Rectangle 59"/>
          <p:cNvSpPr>
            <a:spLocks noChangeArrowheads="1"/>
          </p:cNvSpPr>
          <p:nvPr/>
        </p:nvSpPr>
        <p:spPr bwMode="auto">
          <a:xfrm>
            <a:off x="1827213" y="4308475"/>
            <a:ext cx="5175250" cy="1665288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nl-BE" sz="120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4" name="Rectangle 59"/>
          <p:cNvSpPr>
            <a:spLocks noChangeArrowheads="1"/>
          </p:cNvSpPr>
          <p:nvPr/>
        </p:nvSpPr>
        <p:spPr bwMode="auto">
          <a:xfrm>
            <a:off x="1827213" y="1608138"/>
            <a:ext cx="5175250" cy="1665287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nl-BE" sz="120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916113" y="4443413"/>
            <a:ext cx="2017712" cy="58578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gecompenseerde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0759" name="Line 101"/>
          <p:cNvSpPr>
            <a:spLocks noChangeShapeType="1"/>
          </p:cNvSpPr>
          <p:nvPr/>
        </p:nvSpPr>
        <p:spPr bwMode="auto">
          <a:xfrm>
            <a:off x="4302125" y="5387975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60" name="Text Box 102"/>
          <p:cNvSpPr txBox="1">
            <a:spLocks noChangeArrowheads="1"/>
          </p:cNvSpPr>
          <p:nvPr/>
        </p:nvSpPr>
        <p:spPr bwMode="auto">
          <a:xfrm>
            <a:off x="4913313" y="5159375"/>
            <a:ext cx="6032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Modes</a:t>
            </a:r>
          </a:p>
        </p:txBody>
      </p:sp>
      <p:sp>
        <p:nvSpPr>
          <p:cNvPr id="30761" name="Line 103"/>
          <p:cNvSpPr>
            <a:spLocks noChangeShapeType="1"/>
          </p:cNvSpPr>
          <p:nvPr/>
        </p:nvSpPr>
        <p:spPr bwMode="auto">
          <a:xfrm>
            <a:off x="4302125" y="5794375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62" name="Text Box 104"/>
          <p:cNvSpPr txBox="1">
            <a:spLocks noChangeArrowheads="1"/>
          </p:cNvSpPr>
          <p:nvPr/>
        </p:nvSpPr>
        <p:spPr bwMode="auto">
          <a:xfrm>
            <a:off x="4916488" y="5564188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730625" y="5297488"/>
            <a:ext cx="1169988" cy="58578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Intrapredictie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cxnSp>
        <p:nvCxnSpPr>
          <p:cNvPr id="30764" name="AutoShape 105"/>
          <p:cNvCxnSpPr>
            <a:cxnSpLocks noChangeShapeType="1"/>
          </p:cNvCxnSpPr>
          <p:nvPr/>
        </p:nvCxnSpPr>
        <p:spPr bwMode="auto">
          <a:xfrm rot="16200000" flipH="1">
            <a:off x="1005682" y="1620043"/>
            <a:ext cx="654050" cy="98901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30765" name="AutoShape 107"/>
          <p:cNvCxnSpPr>
            <a:cxnSpLocks noChangeShapeType="1"/>
            <a:endCxn id="168" idx="1"/>
          </p:cNvCxnSpPr>
          <p:nvPr/>
        </p:nvCxnSpPr>
        <p:spPr bwMode="auto">
          <a:xfrm rot="16200000" flipH="1">
            <a:off x="1055688" y="4370387"/>
            <a:ext cx="547688" cy="99536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pic>
        <p:nvPicPr>
          <p:cNvPr id="3076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5625" y="4264025"/>
            <a:ext cx="55086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488" y="4308475"/>
            <a:ext cx="5492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8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5763" y="4370388"/>
            <a:ext cx="549275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9" name="Text Box 108"/>
          <p:cNvSpPr txBox="1">
            <a:spLocks noChangeArrowheads="1"/>
          </p:cNvSpPr>
          <p:nvPr/>
        </p:nvSpPr>
        <p:spPr bwMode="auto">
          <a:xfrm>
            <a:off x="2097088" y="5973763"/>
            <a:ext cx="11239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Encodeerkern</a:t>
            </a:r>
          </a:p>
        </p:txBody>
      </p:sp>
      <p:sp>
        <p:nvSpPr>
          <p:cNvPr id="30770" name="Text Box 109"/>
          <p:cNvSpPr txBox="1">
            <a:spLocks noChangeArrowheads="1"/>
          </p:cNvSpPr>
          <p:nvPr/>
        </p:nvSpPr>
        <p:spPr bwMode="auto">
          <a:xfrm>
            <a:off x="2097088" y="1338263"/>
            <a:ext cx="11239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Encodeerkern</a:t>
            </a:r>
          </a:p>
        </p:txBody>
      </p:sp>
      <p:sp>
        <p:nvSpPr>
          <p:cNvPr id="427062" name="Oval 54"/>
          <p:cNvSpPr>
            <a:spLocks noChangeArrowheads="1"/>
          </p:cNvSpPr>
          <p:nvPr/>
        </p:nvSpPr>
        <p:spPr bwMode="auto">
          <a:xfrm>
            <a:off x="1219200" y="3733800"/>
            <a:ext cx="6172200" cy="2590800"/>
          </a:xfrm>
          <a:prstGeom prst="ellipse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nl-BE"/>
          </a:p>
        </p:txBody>
      </p:sp>
      <p:sp>
        <p:nvSpPr>
          <p:cNvPr id="427063" name="Text Box 55"/>
          <p:cNvSpPr txBox="1">
            <a:spLocks noChangeArrowheads="1"/>
          </p:cNvSpPr>
          <p:nvPr/>
        </p:nvSpPr>
        <p:spPr bwMode="auto">
          <a:xfrm>
            <a:off x="7391400" y="5029200"/>
            <a:ext cx="1557338" cy="6492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sz="1200" b="1">
                <a:solidFill>
                  <a:srgbClr val="FF3300"/>
                </a:solidFill>
                <a:latin typeface="Tahoma" pitchFamily="34" charset="0"/>
              </a:rPr>
              <a:t>Lageresolutie-bitstroom </a:t>
            </a:r>
            <a:br>
              <a:rPr lang="en-US" sz="1200" b="1">
                <a:solidFill>
                  <a:srgbClr val="FF3300"/>
                </a:solidFill>
                <a:latin typeface="Tahoma" pitchFamily="34" charset="0"/>
              </a:rPr>
            </a:br>
            <a:r>
              <a:rPr lang="en-US" sz="1200" b="1">
                <a:solidFill>
                  <a:srgbClr val="FF3300"/>
                </a:solidFill>
                <a:latin typeface="Tahoma" pitchFamily="34" charset="0"/>
              </a:rPr>
              <a:t>(e.g., SDTV)</a:t>
            </a:r>
          </a:p>
        </p:txBody>
      </p:sp>
      <p:sp>
        <p:nvSpPr>
          <p:cNvPr id="427064" name="Oval 56"/>
          <p:cNvSpPr>
            <a:spLocks noChangeArrowheads="1"/>
          </p:cNvSpPr>
          <p:nvPr/>
        </p:nvSpPr>
        <p:spPr bwMode="auto">
          <a:xfrm>
            <a:off x="1219200" y="1066800"/>
            <a:ext cx="6172200" cy="2590800"/>
          </a:xfrm>
          <a:prstGeom prst="ellipse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nl-BE"/>
          </a:p>
        </p:txBody>
      </p:sp>
      <p:sp>
        <p:nvSpPr>
          <p:cNvPr id="427065" name="Text Box 57"/>
          <p:cNvSpPr txBox="1">
            <a:spLocks noChangeArrowheads="1"/>
          </p:cNvSpPr>
          <p:nvPr/>
        </p:nvSpPr>
        <p:spPr bwMode="auto">
          <a:xfrm>
            <a:off x="7358063" y="1722438"/>
            <a:ext cx="1557337" cy="6492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sz="1200" b="1">
                <a:solidFill>
                  <a:srgbClr val="FF3300"/>
                </a:solidFill>
                <a:latin typeface="Tahoma" pitchFamily="34" charset="0"/>
              </a:rPr>
              <a:t>Hogeresolutie-bitstroom </a:t>
            </a:r>
            <a:br>
              <a:rPr lang="en-US" sz="1200" b="1">
                <a:solidFill>
                  <a:srgbClr val="FF3300"/>
                </a:solidFill>
                <a:latin typeface="Tahoma" pitchFamily="34" charset="0"/>
              </a:rPr>
            </a:br>
            <a:r>
              <a:rPr lang="en-US" sz="1200" b="1">
                <a:solidFill>
                  <a:srgbClr val="FF3300"/>
                </a:solidFill>
                <a:latin typeface="Tahoma" pitchFamily="34" charset="0"/>
              </a:rPr>
              <a:t>(e.g., HDTV)</a:t>
            </a:r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5732463" y="185102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Transformatie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5732463" y="223202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latin typeface="Trebuchet MS" pitchFamily="34" charset="0"/>
                <a:cs typeface="Arial" charset="0"/>
              </a:rPr>
              <a:t>Quantisatie</a:t>
            </a:r>
            <a:endParaRPr lang="en-US" sz="1200" dirty="0">
              <a:latin typeface="Trebuchet MS" pitchFamily="34" charset="0"/>
              <a:cs typeface="Arial" charset="0"/>
            </a:endParaRP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5732463" y="2613025"/>
            <a:ext cx="1093787" cy="4349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Entropie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codering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5732463" y="454977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Transformatie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5732463" y="493077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latin typeface="Trebuchet MS" pitchFamily="34" charset="0"/>
                <a:cs typeface="Arial" charset="0"/>
              </a:rPr>
              <a:t>Quantisatie</a:t>
            </a:r>
            <a:endParaRPr lang="en-US" sz="1200" dirty="0">
              <a:latin typeface="Trebuchet MS" pitchFamily="34" charset="0"/>
              <a:cs typeface="Arial" charset="0"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5732463" y="5311775"/>
            <a:ext cx="1093787" cy="4349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Entropie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codering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53" name="Text Box 55"/>
          <p:cNvSpPr txBox="1">
            <a:spLocks noChangeArrowheads="1"/>
          </p:cNvSpPr>
          <p:nvPr/>
        </p:nvSpPr>
        <p:spPr bwMode="auto">
          <a:xfrm>
            <a:off x="4891088" y="4691063"/>
            <a:ext cx="6254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43" grpId="0" animBg="1"/>
      <p:bldP spid="190" grpId="0" animBg="1"/>
      <p:bldP spid="30733" grpId="0" animBg="1"/>
      <p:bldP spid="30734" grpId="0"/>
      <p:bldP spid="30735" grpId="0" animBg="1"/>
      <p:bldP spid="30736" grpId="0"/>
      <p:bldP spid="30737" grpId="0" animBg="1"/>
      <p:bldP spid="30738" grpId="0"/>
      <p:bldP spid="30739" grpId="0" animBg="1"/>
      <p:bldP spid="30740" grpId="0"/>
      <p:bldP spid="2" grpId="0" animBg="1"/>
      <p:bldP spid="30743" grpId="0" animBg="1"/>
      <p:bldP spid="30744" grpId="0"/>
      <p:bldP spid="30745" grpId="0" animBg="1"/>
      <p:bldP spid="141" grpId="0" animBg="1"/>
      <p:bldP spid="3" grpId="0" animBg="1"/>
      <p:bldP spid="168" grpId="0" animBg="1"/>
      <p:bldP spid="4" grpId="0" animBg="1"/>
      <p:bldP spid="8" grpId="0" animBg="1"/>
      <p:bldP spid="30759" grpId="0" animBg="1"/>
      <p:bldP spid="30760" grpId="0"/>
      <p:bldP spid="30761" grpId="0" animBg="1"/>
      <p:bldP spid="30762" grpId="0"/>
      <p:bldP spid="9" grpId="0" animBg="1"/>
      <p:bldP spid="30769" grpId="0"/>
      <p:bldP spid="30770" grpId="0"/>
      <p:bldP spid="427062" grpId="0" animBg="1"/>
      <p:bldP spid="427063" grpId="0"/>
      <p:bldP spid="427064" grpId="0" animBg="1"/>
      <p:bldP spid="427065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videocodering versus simulcast</a:t>
            </a:r>
          </a:p>
        </p:txBody>
      </p:sp>
      <p:pic>
        <p:nvPicPr>
          <p:cNvPr id="307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" y="1223963"/>
            <a:ext cx="7556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513" y="1273175"/>
            <a:ext cx="75565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788" y="1335088"/>
            <a:ext cx="75723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" name="Rectangle 19"/>
          <p:cNvSpPr>
            <a:spLocks noChangeArrowheads="1"/>
          </p:cNvSpPr>
          <p:nvPr/>
        </p:nvSpPr>
        <p:spPr bwMode="auto">
          <a:xfrm>
            <a:off x="5600700" y="1698625"/>
            <a:ext cx="1312863" cy="148431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 sz="120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90" name="Rectangle 14"/>
          <p:cNvSpPr>
            <a:spLocks noChangeArrowheads="1"/>
          </p:cNvSpPr>
          <p:nvPr/>
        </p:nvSpPr>
        <p:spPr bwMode="auto">
          <a:xfrm>
            <a:off x="215900" y="3273425"/>
            <a:ext cx="1244600" cy="433388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 err="1">
                <a:solidFill>
                  <a:sysClr val="windowText" lastClr="000000"/>
                </a:solidFill>
                <a:latin typeface="Trebuchet MS"/>
              </a:rPr>
              <a:t>Spatiale</a:t>
            </a:r>
            <a:r>
              <a:rPr lang="en-US" sz="1200" kern="0" dirty="0">
                <a:solidFill>
                  <a:sysClr val="windowText" lastClr="000000"/>
                </a:solidFill>
                <a:latin typeface="Trebuchet MS"/>
              </a:rPr>
              <a:t> </a:t>
            </a:r>
            <a:br>
              <a:rPr lang="en-US" sz="1200" kern="0" dirty="0">
                <a:solidFill>
                  <a:sysClr val="windowText" lastClr="000000"/>
                </a:solidFill>
                <a:latin typeface="Trebuchet MS"/>
              </a:rPr>
            </a:br>
            <a:r>
              <a:rPr lang="en-US" sz="1200" kern="0" dirty="0" err="1">
                <a:solidFill>
                  <a:sysClr val="windowText" lastClr="000000"/>
                </a:solidFill>
                <a:latin typeface="Trebuchet MS"/>
              </a:rPr>
              <a:t>reductie</a:t>
            </a:r>
            <a:endParaRPr lang="en-US" sz="1200" kern="0" dirty="0">
              <a:solidFill>
                <a:sysClr val="windowText" lastClr="000000"/>
              </a:solidFill>
              <a:latin typeface="Trebuchet MS"/>
            </a:endParaRPr>
          </a:p>
        </p:txBody>
      </p:sp>
      <p:cxnSp>
        <p:nvCxnSpPr>
          <p:cNvPr id="30732" name="Straight Arrow Connector 192"/>
          <p:cNvCxnSpPr>
            <a:cxnSpLocks noChangeShapeType="1"/>
            <a:endCxn id="190" idx="0"/>
          </p:cNvCxnSpPr>
          <p:nvPr/>
        </p:nvCxnSpPr>
        <p:spPr bwMode="auto">
          <a:xfrm>
            <a:off x="838200" y="1787525"/>
            <a:ext cx="0" cy="14859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30733" name="Line 52"/>
          <p:cNvSpPr>
            <a:spLocks noChangeShapeType="1"/>
          </p:cNvSpPr>
          <p:nvPr/>
        </p:nvSpPr>
        <p:spPr bwMode="auto">
          <a:xfrm>
            <a:off x="3536950" y="1833563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4" name="Text Box 53"/>
          <p:cNvSpPr txBox="1">
            <a:spLocks noChangeArrowheads="1"/>
          </p:cNvSpPr>
          <p:nvPr/>
        </p:nvSpPr>
        <p:spPr bwMode="auto">
          <a:xfrm>
            <a:off x="3906838" y="1603375"/>
            <a:ext cx="16160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Bewegingsinformatie</a:t>
            </a:r>
          </a:p>
        </p:txBody>
      </p:sp>
      <p:sp>
        <p:nvSpPr>
          <p:cNvPr id="30735" name="Line 54"/>
          <p:cNvSpPr>
            <a:spLocks noChangeShapeType="1"/>
          </p:cNvSpPr>
          <p:nvPr/>
        </p:nvSpPr>
        <p:spPr bwMode="auto">
          <a:xfrm>
            <a:off x="3536950" y="2238375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6" name="Text Box 55"/>
          <p:cNvSpPr txBox="1">
            <a:spLocks noChangeArrowheads="1"/>
          </p:cNvSpPr>
          <p:nvPr/>
        </p:nvSpPr>
        <p:spPr bwMode="auto">
          <a:xfrm>
            <a:off x="4899025" y="2008188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30737" name="Line 56"/>
          <p:cNvSpPr>
            <a:spLocks noChangeShapeType="1"/>
          </p:cNvSpPr>
          <p:nvPr/>
        </p:nvSpPr>
        <p:spPr bwMode="auto">
          <a:xfrm>
            <a:off x="4302125" y="2687638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8" name="Text Box 57"/>
          <p:cNvSpPr txBox="1">
            <a:spLocks noChangeArrowheads="1"/>
          </p:cNvSpPr>
          <p:nvPr/>
        </p:nvSpPr>
        <p:spPr bwMode="auto">
          <a:xfrm>
            <a:off x="4913313" y="2459038"/>
            <a:ext cx="6032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Modes</a:t>
            </a:r>
          </a:p>
        </p:txBody>
      </p:sp>
      <p:sp>
        <p:nvSpPr>
          <p:cNvPr id="30739" name="Line 58"/>
          <p:cNvSpPr>
            <a:spLocks noChangeShapeType="1"/>
          </p:cNvSpPr>
          <p:nvPr/>
        </p:nvSpPr>
        <p:spPr bwMode="auto">
          <a:xfrm>
            <a:off x="4302125" y="3094038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40" name="Text Box 59"/>
          <p:cNvSpPr txBox="1">
            <a:spLocks noChangeArrowheads="1"/>
          </p:cNvSpPr>
          <p:nvPr/>
        </p:nvSpPr>
        <p:spPr bwMode="auto">
          <a:xfrm>
            <a:off x="4886325" y="2863850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5600700" y="4398963"/>
            <a:ext cx="1312863" cy="148431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 sz="120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0743" name="Line 64"/>
          <p:cNvSpPr>
            <a:spLocks noChangeShapeType="1"/>
          </p:cNvSpPr>
          <p:nvPr/>
        </p:nvSpPr>
        <p:spPr bwMode="auto">
          <a:xfrm>
            <a:off x="3536950" y="4533900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44" name="Text Box 65"/>
          <p:cNvSpPr txBox="1">
            <a:spLocks noChangeArrowheads="1"/>
          </p:cNvSpPr>
          <p:nvPr/>
        </p:nvSpPr>
        <p:spPr bwMode="auto">
          <a:xfrm>
            <a:off x="3962400" y="4308475"/>
            <a:ext cx="16160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Bewegingsinformatie</a:t>
            </a:r>
          </a:p>
        </p:txBody>
      </p:sp>
      <p:sp>
        <p:nvSpPr>
          <p:cNvPr id="30745" name="Line 66"/>
          <p:cNvSpPr>
            <a:spLocks noChangeShapeType="1"/>
          </p:cNvSpPr>
          <p:nvPr/>
        </p:nvSpPr>
        <p:spPr bwMode="auto">
          <a:xfrm>
            <a:off x="3536950" y="4938713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cxnSp>
        <p:nvCxnSpPr>
          <p:cNvPr id="30748" name="AutoShape 82"/>
          <p:cNvCxnSpPr>
            <a:cxnSpLocks noChangeShapeType="1"/>
            <a:stCxn id="190" idx="2"/>
          </p:cNvCxnSpPr>
          <p:nvPr/>
        </p:nvCxnSpPr>
        <p:spPr bwMode="auto">
          <a:xfrm flipH="1">
            <a:off x="831850" y="3706813"/>
            <a:ext cx="6350" cy="557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1" name="Rectangle 12"/>
          <p:cNvSpPr>
            <a:spLocks noChangeArrowheads="1"/>
          </p:cNvSpPr>
          <p:nvPr/>
        </p:nvSpPr>
        <p:spPr bwMode="auto">
          <a:xfrm>
            <a:off x="1916113" y="1743075"/>
            <a:ext cx="1965325" cy="58578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b="1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Hiërarchische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gecompenseerde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730625" y="2597150"/>
            <a:ext cx="1169988" cy="58578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Intrapredictie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168" name="Rectangle 59"/>
          <p:cNvSpPr>
            <a:spLocks noChangeArrowheads="1"/>
          </p:cNvSpPr>
          <p:nvPr/>
        </p:nvSpPr>
        <p:spPr bwMode="auto">
          <a:xfrm>
            <a:off x="1827213" y="4308475"/>
            <a:ext cx="5175250" cy="1665288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nl-BE" sz="120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4" name="Rectangle 59"/>
          <p:cNvSpPr>
            <a:spLocks noChangeArrowheads="1"/>
          </p:cNvSpPr>
          <p:nvPr/>
        </p:nvSpPr>
        <p:spPr bwMode="auto">
          <a:xfrm>
            <a:off x="1827213" y="1608138"/>
            <a:ext cx="5175250" cy="1665287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nl-BE" sz="120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916113" y="4443413"/>
            <a:ext cx="2017712" cy="58578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b="1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Hiërarchische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gecompenseerde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0759" name="Line 101"/>
          <p:cNvSpPr>
            <a:spLocks noChangeShapeType="1"/>
          </p:cNvSpPr>
          <p:nvPr/>
        </p:nvSpPr>
        <p:spPr bwMode="auto">
          <a:xfrm>
            <a:off x="4302125" y="5387975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60" name="Text Box 102"/>
          <p:cNvSpPr txBox="1">
            <a:spLocks noChangeArrowheads="1"/>
          </p:cNvSpPr>
          <p:nvPr/>
        </p:nvSpPr>
        <p:spPr bwMode="auto">
          <a:xfrm>
            <a:off x="4913313" y="5159375"/>
            <a:ext cx="6032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Modes</a:t>
            </a:r>
          </a:p>
        </p:txBody>
      </p:sp>
      <p:sp>
        <p:nvSpPr>
          <p:cNvPr id="30761" name="Line 103"/>
          <p:cNvSpPr>
            <a:spLocks noChangeShapeType="1"/>
          </p:cNvSpPr>
          <p:nvPr/>
        </p:nvSpPr>
        <p:spPr bwMode="auto">
          <a:xfrm>
            <a:off x="4302125" y="5794375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62" name="Text Box 104"/>
          <p:cNvSpPr txBox="1">
            <a:spLocks noChangeArrowheads="1"/>
          </p:cNvSpPr>
          <p:nvPr/>
        </p:nvSpPr>
        <p:spPr bwMode="auto">
          <a:xfrm>
            <a:off x="4916488" y="5564188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730625" y="5297488"/>
            <a:ext cx="1169988" cy="58578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Intrapredictie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cxnSp>
        <p:nvCxnSpPr>
          <p:cNvPr id="30764" name="AutoShape 105"/>
          <p:cNvCxnSpPr>
            <a:cxnSpLocks noChangeShapeType="1"/>
          </p:cNvCxnSpPr>
          <p:nvPr/>
        </p:nvCxnSpPr>
        <p:spPr bwMode="auto">
          <a:xfrm rot="16200000" flipH="1">
            <a:off x="1005682" y="1620043"/>
            <a:ext cx="654050" cy="98901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30765" name="AutoShape 107"/>
          <p:cNvCxnSpPr>
            <a:cxnSpLocks noChangeShapeType="1"/>
            <a:endCxn id="168" idx="1"/>
          </p:cNvCxnSpPr>
          <p:nvPr/>
        </p:nvCxnSpPr>
        <p:spPr bwMode="auto">
          <a:xfrm rot="16200000" flipH="1">
            <a:off x="1055688" y="4370387"/>
            <a:ext cx="547688" cy="99536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pic>
        <p:nvPicPr>
          <p:cNvPr id="3076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5625" y="4264025"/>
            <a:ext cx="55086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488" y="4308475"/>
            <a:ext cx="5492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8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5763" y="4370388"/>
            <a:ext cx="549275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9" name="Text Box 108"/>
          <p:cNvSpPr txBox="1">
            <a:spLocks noChangeArrowheads="1"/>
          </p:cNvSpPr>
          <p:nvPr/>
        </p:nvSpPr>
        <p:spPr bwMode="auto">
          <a:xfrm>
            <a:off x="2097088" y="5973763"/>
            <a:ext cx="11239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Encodeerkern</a:t>
            </a:r>
          </a:p>
        </p:txBody>
      </p:sp>
      <p:sp>
        <p:nvSpPr>
          <p:cNvPr id="30770" name="Text Box 109"/>
          <p:cNvSpPr txBox="1">
            <a:spLocks noChangeArrowheads="1"/>
          </p:cNvSpPr>
          <p:nvPr/>
        </p:nvSpPr>
        <p:spPr bwMode="auto">
          <a:xfrm>
            <a:off x="2097088" y="1338263"/>
            <a:ext cx="11239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Encodeerkern</a:t>
            </a:r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5732463" y="185102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Transformatie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5732463" y="223202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latin typeface="Trebuchet MS" pitchFamily="34" charset="0"/>
                <a:cs typeface="Arial" charset="0"/>
              </a:rPr>
              <a:t>Quantisatie</a:t>
            </a:r>
            <a:endParaRPr lang="en-US" sz="1200" dirty="0">
              <a:latin typeface="Trebuchet MS" pitchFamily="34" charset="0"/>
              <a:cs typeface="Arial" charset="0"/>
            </a:endParaRP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5732463" y="2613025"/>
            <a:ext cx="1093787" cy="4349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Entropie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codering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5732463" y="454977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Transformatie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5732463" y="493077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latin typeface="Trebuchet MS" pitchFamily="34" charset="0"/>
                <a:cs typeface="Arial" charset="0"/>
              </a:rPr>
              <a:t>Quantisatie</a:t>
            </a:r>
            <a:endParaRPr lang="en-US" sz="1200" dirty="0">
              <a:latin typeface="Trebuchet MS" pitchFamily="34" charset="0"/>
              <a:cs typeface="Arial" charset="0"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5732463" y="5311775"/>
            <a:ext cx="1093787" cy="4349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Entropie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codering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53" name="Text Box 55"/>
          <p:cNvSpPr txBox="1">
            <a:spLocks noChangeArrowheads="1"/>
          </p:cNvSpPr>
          <p:nvPr/>
        </p:nvSpPr>
        <p:spPr bwMode="auto">
          <a:xfrm>
            <a:off x="4891088" y="4691063"/>
            <a:ext cx="6254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3717925" y="3556000"/>
            <a:ext cx="936577" cy="44926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b="1" dirty="0">
                <a:solidFill>
                  <a:srgbClr val="FF3300"/>
                </a:solidFill>
                <a:latin typeface="Trebuchet MS" pitchFamily="34" charset="0"/>
                <a:cs typeface="Arial" charset="0"/>
              </a:rPr>
              <a:t>Inter-layer</a:t>
            </a:r>
          </a:p>
          <a:p>
            <a:pPr>
              <a:defRPr/>
            </a:pPr>
            <a:r>
              <a:rPr lang="en-US" sz="1200" b="1" dirty="0" err="1">
                <a:solidFill>
                  <a:srgbClr val="FF33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b="1" dirty="0">
              <a:solidFill>
                <a:srgbClr val="FF33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55" name="AutoShape 56"/>
          <p:cNvSpPr>
            <a:spLocks noChangeArrowheads="1"/>
          </p:cNvSpPr>
          <p:nvPr/>
        </p:nvSpPr>
        <p:spPr bwMode="auto">
          <a:xfrm>
            <a:off x="3271838" y="3330575"/>
            <a:ext cx="304800" cy="914400"/>
          </a:xfrm>
          <a:prstGeom prst="upArrow">
            <a:avLst>
              <a:gd name="adj1" fmla="val 50000"/>
              <a:gd name="adj2" fmla="val 75000"/>
            </a:avLst>
          </a:prstGeom>
          <a:gradFill rotWithShape="1">
            <a:gsLst>
              <a:gs pos="0">
                <a:srgbClr val="FF3300"/>
              </a:gs>
              <a:gs pos="100000">
                <a:schemeClr val="bg1"/>
              </a:gs>
            </a:gsLst>
            <a:lin ang="5400000" scaled="1"/>
          </a:gra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nl-BE"/>
          </a:p>
        </p:txBody>
      </p:sp>
      <p:sp>
        <p:nvSpPr>
          <p:cNvPr id="56" name="Text Box 39"/>
          <p:cNvSpPr txBox="1">
            <a:spLocks noChangeArrowheads="1"/>
          </p:cNvSpPr>
          <p:nvPr/>
        </p:nvSpPr>
        <p:spPr bwMode="auto">
          <a:xfrm>
            <a:off x="7453313" y="2590800"/>
            <a:ext cx="15208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 dirty="0" err="1">
                <a:solidFill>
                  <a:srgbClr val="FF3300"/>
                </a:solidFill>
                <a:latin typeface="Tahoma" pitchFamily="34" charset="0"/>
                <a:cs typeface="Arial" charset="0"/>
              </a:rPr>
              <a:t>Schaalbare</a:t>
            </a:r>
            <a:r>
              <a:rPr lang="en-US" sz="1200" b="1" dirty="0">
                <a:solidFill>
                  <a:srgbClr val="FF3300"/>
                </a:solidFill>
                <a:latin typeface="Tahoma" pitchFamily="34" charset="0"/>
                <a:cs typeface="Arial" charset="0"/>
              </a:rPr>
              <a:t> </a:t>
            </a:r>
            <a:br>
              <a:rPr lang="en-US" sz="1200" b="1" dirty="0">
                <a:solidFill>
                  <a:srgbClr val="FF3300"/>
                </a:solidFill>
                <a:latin typeface="Tahoma" pitchFamily="34" charset="0"/>
                <a:cs typeface="Arial" charset="0"/>
              </a:rPr>
            </a:br>
            <a:r>
              <a:rPr lang="en-US" sz="1200" b="1" dirty="0" err="1">
                <a:solidFill>
                  <a:srgbClr val="FF3300"/>
                </a:solidFill>
                <a:latin typeface="Tahoma" pitchFamily="34" charset="0"/>
                <a:cs typeface="Arial" charset="0"/>
              </a:rPr>
              <a:t>videostroom</a:t>
            </a:r>
            <a:endParaRPr lang="en-US" sz="1200" b="1" dirty="0">
              <a:solidFill>
                <a:srgbClr val="FF33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57" name="Oval 46"/>
          <p:cNvSpPr>
            <a:spLocks noChangeArrowheads="1"/>
          </p:cNvSpPr>
          <p:nvPr/>
        </p:nvSpPr>
        <p:spPr bwMode="auto">
          <a:xfrm>
            <a:off x="7396163" y="3543300"/>
            <a:ext cx="1631950" cy="495300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Trebuchet MS"/>
              </a:rPr>
              <a:t>Multiplexer</a:t>
            </a:r>
          </a:p>
        </p:txBody>
      </p:sp>
      <p:cxnSp>
        <p:nvCxnSpPr>
          <p:cNvPr id="58" name="AutoShape 53"/>
          <p:cNvCxnSpPr>
            <a:cxnSpLocks noChangeShapeType="1"/>
            <a:stCxn id="57" idx="0"/>
            <a:endCxn id="56" idx="2"/>
          </p:cNvCxnSpPr>
          <p:nvPr/>
        </p:nvCxnSpPr>
        <p:spPr bwMode="auto">
          <a:xfrm rot="5400000" flipH="1" flipV="1">
            <a:off x="7967663" y="3297238"/>
            <a:ext cx="490537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59" name="AutoShape 60"/>
          <p:cNvCxnSpPr>
            <a:cxnSpLocks noChangeShapeType="1"/>
          </p:cNvCxnSpPr>
          <p:nvPr/>
        </p:nvCxnSpPr>
        <p:spPr bwMode="auto">
          <a:xfrm>
            <a:off x="6913563" y="2441575"/>
            <a:ext cx="482600" cy="1349375"/>
          </a:xfrm>
          <a:prstGeom prst="bentConnector3">
            <a:avLst>
              <a:gd name="adj1" fmla="val 4967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60" name="AutoShape 50"/>
          <p:cNvCxnSpPr>
            <a:cxnSpLocks noChangeShapeType="1"/>
          </p:cNvCxnSpPr>
          <p:nvPr/>
        </p:nvCxnSpPr>
        <p:spPr bwMode="auto">
          <a:xfrm flipV="1">
            <a:off x="6913563" y="3790950"/>
            <a:ext cx="482600" cy="1350963"/>
          </a:xfrm>
          <a:prstGeom prst="bentConnector3">
            <a:avLst>
              <a:gd name="adj1" fmla="val 49671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90" grpId="0" animBg="1"/>
      <p:bldP spid="30733" grpId="0" animBg="1"/>
      <p:bldP spid="30734" grpId="0"/>
      <p:bldP spid="30735" grpId="0" animBg="1"/>
      <p:bldP spid="30736" grpId="0"/>
      <p:bldP spid="30737" grpId="0" animBg="1"/>
      <p:bldP spid="30738" grpId="0"/>
      <p:bldP spid="30739" grpId="0" animBg="1"/>
      <p:bldP spid="30740" grpId="0"/>
      <p:bldP spid="2" grpId="0" animBg="1"/>
      <p:bldP spid="30743" grpId="0" animBg="1"/>
      <p:bldP spid="30744" grpId="0"/>
      <p:bldP spid="30745" grpId="0" animBg="1"/>
      <p:bldP spid="141" grpId="0" animBg="1"/>
      <p:bldP spid="3" grpId="0" animBg="1"/>
      <p:bldP spid="168" grpId="0" animBg="1"/>
      <p:bldP spid="4" grpId="0" animBg="1"/>
      <p:bldP spid="8" grpId="0" animBg="1"/>
      <p:bldP spid="30759" grpId="0" animBg="1"/>
      <p:bldP spid="30760" grpId="0"/>
      <p:bldP spid="30761" grpId="0" animBg="1"/>
      <p:bldP spid="30762" grpId="0"/>
      <p:bldP spid="9" grpId="0" animBg="1"/>
      <p:bldP spid="30769" grpId="0"/>
      <p:bldP spid="30770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53" grpId="0"/>
      <p:bldP spid="54" grpId="0" animBg="1"/>
      <p:bldP spid="55" grpId="0" animBg="1"/>
      <p:bldP spid="56" grpId="0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dirty="0" smtClean="0"/>
              <a:t>SVC-</a:t>
            </a:r>
            <a:r>
              <a:rPr lang="en-US" sz="1800" dirty="0" err="1" smtClean="0"/>
              <a:t>videostromen</a:t>
            </a:r>
            <a:r>
              <a:rPr lang="en-US" sz="1800" dirty="0" smtClean="0"/>
              <a:t> </a:t>
            </a:r>
            <a:r>
              <a:rPr lang="en-US" sz="1800" dirty="0" err="1" smtClean="0"/>
              <a:t>zijn</a:t>
            </a:r>
            <a:r>
              <a:rPr lang="en-US" sz="1800" dirty="0" smtClean="0"/>
              <a:t> </a:t>
            </a:r>
            <a:r>
              <a:rPr lang="en-US" sz="1800" b="1" dirty="0" err="1" smtClean="0"/>
              <a:t>eenvoudig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aanpasbaar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dankzij</a:t>
            </a:r>
            <a:r>
              <a:rPr lang="en-US" sz="1800" b="1" dirty="0" smtClean="0"/>
              <a:t> de </a:t>
            </a:r>
            <a:r>
              <a:rPr lang="en-US" sz="1800" b="1" dirty="0" err="1" smtClean="0"/>
              <a:t>gelaagde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structuur</a:t>
            </a:r>
            <a:r>
              <a:rPr lang="en-US" sz="1800" b="1" dirty="0" smtClean="0"/>
              <a:t> </a:t>
            </a:r>
            <a:r>
              <a:rPr lang="en-US" sz="1800" dirty="0" smtClean="0"/>
              <a:t>die </a:t>
            </a:r>
            <a:r>
              <a:rPr lang="en-US" sz="1800" dirty="0" err="1" smtClean="0"/>
              <a:t>wordt</a:t>
            </a:r>
            <a:r>
              <a:rPr lang="en-US" sz="1800" dirty="0" smtClean="0"/>
              <a:t> </a:t>
            </a:r>
            <a:r>
              <a:rPr lang="en-US" sz="1800" dirty="0" err="1" smtClean="0"/>
              <a:t>voorzien</a:t>
            </a:r>
            <a:r>
              <a:rPr lang="en-US" sz="1800" dirty="0" smtClean="0"/>
              <a:t> </a:t>
            </a:r>
            <a:r>
              <a:rPr lang="en-US" sz="1800" dirty="0" err="1" smtClean="0"/>
              <a:t>tijdens</a:t>
            </a:r>
            <a:r>
              <a:rPr lang="en-US" sz="1800" dirty="0" smtClean="0"/>
              <a:t> het </a:t>
            </a:r>
            <a:r>
              <a:rPr lang="en-US" sz="1800" dirty="0" err="1" smtClean="0"/>
              <a:t>encodeerproces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volledige</a:t>
            </a:r>
            <a:r>
              <a:rPr lang="en-US" sz="1800" dirty="0" smtClean="0"/>
              <a:t> </a:t>
            </a:r>
            <a:r>
              <a:rPr lang="en-US" sz="1800" dirty="0" err="1" smtClean="0"/>
              <a:t>kwaliteit</a:t>
            </a:r>
            <a:r>
              <a:rPr lang="en-US" sz="1800" dirty="0" smtClean="0"/>
              <a:t>/</a:t>
            </a:r>
            <a:r>
              <a:rPr lang="en-US" sz="1800" dirty="0" err="1" smtClean="0"/>
              <a:t>beeldsnelheid</a:t>
            </a:r>
            <a:r>
              <a:rPr lang="en-US" sz="1800" dirty="0" smtClean="0"/>
              <a:t>/</a:t>
            </a:r>
            <a:r>
              <a:rPr lang="en-US" sz="1800" dirty="0" err="1" smtClean="0"/>
              <a:t>resolutie</a:t>
            </a:r>
            <a:r>
              <a:rPr lang="en-US" sz="1800" dirty="0" smtClean="0"/>
              <a:t> </a:t>
            </a:r>
            <a:r>
              <a:rPr lang="en-US" sz="1800" dirty="0" err="1" smtClean="0"/>
              <a:t>indien</a:t>
            </a:r>
            <a:r>
              <a:rPr lang="en-US" sz="1800" dirty="0" smtClean="0"/>
              <a:t> </a:t>
            </a:r>
            <a:r>
              <a:rPr lang="en-US" sz="1800" dirty="0" err="1" smtClean="0"/>
              <a:t>alle</a:t>
            </a:r>
            <a:r>
              <a:rPr lang="en-US" sz="1800" dirty="0" smtClean="0"/>
              <a:t> </a:t>
            </a:r>
            <a:r>
              <a:rPr lang="en-US" sz="1800" dirty="0" err="1" smtClean="0"/>
              <a:t>lagen</a:t>
            </a:r>
            <a:r>
              <a:rPr lang="en-US" sz="1800" dirty="0" smtClean="0"/>
              <a:t> </a:t>
            </a:r>
            <a:r>
              <a:rPr lang="en-US" sz="1800" dirty="0" err="1" smtClean="0"/>
              <a:t>aanwezig</a:t>
            </a:r>
            <a:r>
              <a:rPr lang="en-US" sz="1800" dirty="0" smtClean="0"/>
              <a:t> </a:t>
            </a:r>
            <a:r>
              <a:rPr lang="en-US" sz="1800" dirty="0" err="1" smtClean="0"/>
              <a:t>zijn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lagere</a:t>
            </a:r>
            <a:r>
              <a:rPr lang="en-US" sz="1800" dirty="0" smtClean="0"/>
              <a:t> </a:t>
            </a:r>
            <a:r>
              <a:rPr lang="en-US" sz="1800" dirty="0" err="1" smtClean="0"/>
              <a:t>kwaliteit</a:t>
            </a:r>
            <a:r>
              <a:rPr lang="en-US" sz="1800" dirty="0" smtClean="0"/>
              <a:t>/</a:t>
            </a:r>
            <a:r>
              <a:rPr lang="en-US" sz="1800" dirty="0" err="1" smtClean="0"/>
              <a:t>beeldsnelheid</a:t>
            </a:r>
            <a:r>
              <a:rPr lang="en-US" sz="1800" dirty="0" smtClean="0"/>
              <a:t>/</a:t>
            </a:r>
            <a:r>
              <a:rPr lang="en-US" sz="1800" dirty="0" err="1" smtClean="0"/>
              <a:t>resolutie</a:t>
            </a:r>
            <a:r>
              <a:rPr lang="en-US" sz="1800" dirty="0" smtClean="0"/>
              <a:t> </a:t>
            </a:r>
            <a:r>
              <a:rPr lang="en-US" sz="1800" dirty="0" err="1" smtClean="0"/>
              <a:t>kan</a:t>
            </a:r>
            <a:r>
              <a:rPr lang="en-US" sz="1800" dirty="0" smtClean="0"/>
              <a:t> </a:t>
            </a:r>
            <a:r>
              <a:rPr lang="en-US" sz="1800" dirty="0" err="1" smtClean="0"/>
              <a:t>worden</a:t>
            </a:r>
            <a:r>
              <a:rPr lang="en-US" sz="1800" dirty="0" smtClean="0"/>
              <a:t> </a:t>
            </a:r>
            <a:r>
              <a:rPr lang="en-US" sz="1800" dirty="0" err="1" smtClean="0"/>
              <a:t>bekomen</a:t>
            </a:r>
            <a:r>
              <a:rPr lang="en-US" sz="1800" dirty="0" smtClean="0"/>
              <a:t> door </a:t>
            </a:r>
            <a:r>
              <a:rPr lang="en-US" sz="1800" dirty="0" err="1" smtClean="0"/>
              <a:t>lagen</a:t>
            </a:r>
            <a:r>
              <a:rPr lang="en-US" sz="1800" dirty="0" smtClean="0"/>
              <a:t> </a:t>
            </a:r>
            <a:r>
              <a:rPr lang="en-US" sz="1800" dirty="0" err="1" smtClean="0"/>
              <a:t>uit</a:t>
            </a:r>
            <a:r>
              <a:rPr lang="en-US" sz="1800" dirty="0" smtClean="0"/>
              <a:t> de </a:t>
            </a:r>
            <a:r>
              <a:rPr lang="en-US" sz="1800" dirty="0" err="1" smtClean="0"/>
              <a:t>bitstroom</a:t>
            </a:r>
            <a:r>
              <a:rPr lang="en-US" sz="1800" dirty="0" smtClean="0"/>
              <a:t> </a:t>
            </a:r>
            <a:r>
              <a:rPr lang="en-US" sz="1800" dirty="0" err="1" smtClean="0"/>
              <a:t>te</a:t>
            </a:r>
            <a:r>
              <a:rPr lang="en-US" sz="1800" dirty="0" smtClean="0"/>
              <a:t> </a:t>
            </a:r>
            <a:r>
              <a:rPr lang="en-US" sz="1800" dirty="0" err="1" smtClean="0"/>
              <a:t>verwijderen</a:t>
            </a:r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b="1" dirty="0" err="1" smtClean="0"/>
              <a:t>Enkel</a:t>
            </a:r>
            <a:r>
              <a:rPr lang="en-US" sz="1800" b="1" dirty="0" smtClean="0"/>
              <a:t> de </a:t>
            </a:r>
            <a:r>
              <a:rPr lang="en-US" sz="1800" b="1" dirty="0" err="1" smtClean="0"/>
              <a:t>gewenste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lagen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dienen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verstuurd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te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worden</a:t>
            </a:r>
            <a:r>
              <a:rPr lang="en-US" sz="1800" b="1" dirty="0" smtClean="0"/>
              <a:t> over het </a:t>
            </a:r>
            <a:r>
              <a:rPr lang="en-US" sz="1800" b="1" dirty="0" err="1" smtClean="0"/>
              <a:t>netwerk</a:t>
            </a:r>
            <a:r>
              <a:rPr lang="en-US" sz="1800" dirty="0" smtClean="0"/>
              <a:t>, of </a:t>
            </a:r>
            <a:r>
              <a:rPr lang="en-US" sz="1800" dirty="0" err="1" smtClean="0"/>
              <a:t>gedecodeerd</a:t>
            </a:r>
            <a:r>
              <a:rPr lang="en-US" sz="1800" dirty="0" smtClean="0"/>
              <a:t> door de </a:t>
            </a:r>
            <a:r>
              <a:rPr lang="en-US" sz="1800" dirty="0" err="1" smtClean="0"/>
              <a:t>eindgebruiker</a:t>
            </a:r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videocodering: gelaagde methode</a:t>
            </a:r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2146300" y="5208588"/>
            <a:ext cx="1152525" cy="360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Tahoma" pitchFamily="34" charset="0"/>
              </a:rPr>
              <a:t>Laag 0</a:t>
            </a:r>
          </a:p>
        </p:txBody>
      </p:sp>
      <p:sp>
        <p:nvSpPr>
          <p:cNvPr id="443397" name="Rectangle 5"/>
          <p:cNvSpPr>
            <a:spLocks noChangeArrowheads="1"/>
          </p:cNvSpPr>
          <p:nvPr/>
        </p:nvSpPr>
        <p:spPr bwMode="auto">
          <a:xfrm>
            <a:off x="2146300" y="4849813"/>
            <a:ext cx="1152525" cy="360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Tahoma" pitchFamily="34" charset="0"/>
              </a:rPr>
              <a:t>Laag 1</a:t>
            </a:r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2146300" y="4489450"/>
            <a:ext cx="1152525" cy="36036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Tahoma" pitchFamily="34" charset="0"/>
              </a:rPr>
              <a:t>Laag 2</a:t>
            </a:r>
          </a:p>
        </p:txBody>
      </p:sp>
      <p:sp>
        <p:nvSpPr>
          <p:cNvPr id="443399" name="Line 7"/>
          <p:cNvSpPr>
            <a:spLocks noChangeShapeType="1"/>
          </p:cNvSpPr>
          <p:nvPr/>
        </p:nvSpPr>
        <p:spPr bwMode="auto">
          <a:xfrm>
            <a:off x="3729038" y="5353050"/>
            <a:ext cx="86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443400" name="Text Box 8"/>
          <p:cNvSpPr txBox="1">
            <a:spLocks noChangeArrowheads="1"/>
          </p:cNvSpPr>
          <p:nvPr/>
        </p:nvSpPr>
        <p:spPr bwMode="auto">
          <a:xfrm>
            <a:off x="4881563" y="5153025"/>
            <a:ext cx="3314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itchFamily="34" charset="0"/>
              </a:rPr>
              <a:t>SD </a:t>
            </a:r>
            <a:r>
              <a:rPr lang="en-US" dirty="0" err="1" smtClean="0">
                <a:latin typeface="Tahoma" pitchFamily="34" charset="0"/>
              </a:rPr>
              <a:t>resolutie</a:t>
            </a:r>
            <a:r>
              <a:rPr lang="en-US" dirty="0" smtClean="0">
                <a:latin typeface="Tahoma" pitchFamily="34" charset="0"/>
              </a:rPr>
              <a:t> (704 x 576 </a:t>
            </a:r>
            <a:r>
              <a:rPr lang="en-US" dirty="0">
                <a:latin typeface="Tahoma" pitchFamily="34" charset="0"/>
              </a:rPr>
              <a:t>pixels)</a:t>
            </a:r>
          </a:p>
        </p:txBody>
      </p:sp>
      <p:sp>
        <p:nvSpPr>
          <p:cNvPr id="443401" name="Text Box 9"/>
          <p:cNvSpPr txBox="1">
            <a:spLocks noChangeArrowheads="1"/>
          </p:cNvSpPr>
          <p:nvPr/>
        </p:nvSpPr>
        <p:spPr bwMode="auto">
          <a:xfrm>
            <a:off x="801688" y="5197475"/>
            <a:ext cx="9204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itchFamily="34" charset="0"/>
              </a:rPr>
              <a:t>8 </a:t>
            </a:r>
            <a:r>
              <a:rPr lang="en-US" dirty="0">
                <a:latin typeface="Tahoma" pitchFamily="34" charset="0"/>
              </a:rPr>
              <a:t>M</a:t>
            </a:r>
            <a:r>
              <a:rPr lang="en-US" dirty="0" smtClean="0">
                <a:latin typeface="Tahoma" pitchFamily="34" charset="0"/>
              </a:rPr>
              <a:t>bps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443402" name="AutoShape 10"/>
          <p:cNvSpPr>
            <a:spLocks/>
          </p:cNvSpPr>
          <p:nvPr/>
        </p:nvSpPr>
        <p:spPr bwMode="auto">
          <a:xfrm>
            <a:off x="1785938" y="4849813"/>
            <a:ext cx="144462" cy="719137"/>
          </a:xfrm>
          <a:prstGeom prst="leftBrace">
            <a:avLst>
              <a:gd name="adj1" fmla="val 41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BE"/>
          </a:p>
        </p:txBody>
      </p:sp>
      <p:sp>
        <p:nvSpPr>
          <p:cNvPr id="443403" name="Text Box 11"/>
          <p:cNvSpPr txBox="1">
            <a:spLocks noChangeArrowheads="1"/>
          </p:cNvSpPr>
          <p:nvPr/>
        </p:nvSpPr>
        <p:spPr bwMode="auto">
          <a:xfrm>
            <a:off x="561975" y="5021263"/>
            <a:ext cx="1047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itchFamily="34" charset="0"/>
              </a:rPr>
              <a:t>18 Mbps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443404" name="Line 12"/>
          <p:cNvSpPr>
            <a:spLocks noChangeShapeType="1"/>
          </p:cNvSpPr>
          <p:nvPr/>
        </p:nvSpPr>
        <p:spPr bwMode="auto">
          <a:xfrm>
            <a:off x="3729038" y="5014913"/>
            <a:ext cx="86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443405" name="Text Box 13"/>
          <p:cNvSpPr txBox="1">
            <a:spLocks noChangeArrowheads="1"/>
          </p:cNvSpPr>
          <p:nvPr/>
        </p:nvSpPr>
        <p:spPr bwMode="auto">
          <a:xfrm>
            <a:off x="4874378" y="4802856"/>
            <a:ext cx="3595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itchFamily="34" charset="0"/>
              </a:rPr>
              <a:t>HD </a:t>
            </a:r>
            <a:r>
              <a:rPr lang="en-US" dirty="0" err="1" smtClean="0">
                <a:latin typeface="Tahoma" pitchFamily="34" charset="0"/>
              </a:rPr>
              <a:t>resolutie</a:t>
            </a:r>
            <a:r>
              <a:rPr lang="en-US" dirty="0" smtClean="0">
                <a:latin typeface="Tahoma" pitchFamily="34" charset="0"/>
              </a:rPr>
              <a:t> (1920 x 1080 </a:t>
            </a:r>
            <a:r>
              <a:rPr lang="en-US" dirty="0">
                <a:latin typeface="Tahoma" pitchFamily="34" charset="0"/>
              </a:rPr>
              <a:t>pixels)</a:t>
            </a:r>
          </a:p>
        </p:txBody>
      </p:sp>
      <p:sp>
        <p:nvSpPr>
          <p:cNvPr id="443406" name="Line 14"/>
          <p:cNvSpPr>
            <a:spLocks noChangeShapeType="1"/>
          </p:cNvSpPr>
          <p:nvPr/>
        </p:nvSpPr>
        <p:spPr bwMode="auto">
          <a:xfrm>
            <a:off x="3730625" y="4656138"/>
            <a:ext cx="865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443407" name="Text Box 15"/>
          <p:cNvSpPr txBox="1">
            <a:spLocks noChangeArrowheads="1"/>
          </p:cNvSpPr>
          <p:nvPr/>
        </p:nvSpPr>
        <p:spPr bwMode="auto">
          <a:xfrm>
            <a:off x="4881563" y="4456113"/>
            <a:ext cx="35453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itchFamily="34" charset="0"/>
              </a:rPr>
              <a:t>4K </a:t>
            </a:r>
            <a:r>
              <a:rPr lang="en-US" dirty="0" err="1">
                <a:latin typeface="Tahoma" pitchFamily="34" charset="0"/>
              </a:rPr>
              <a:t>resolutie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smtClean="0">
                <a:latin typeface="Tahoma" pitchFamily="34" charset="0"/>
              </a:rPr>
              <a:t>(3840 x 2160 pixels</a:t>
            </a:r>
            <a:r>
              <a:rPr lang="en-US" dirty="0">
                <a:latin typeface="Tahoma" pitchFamily="34" charset="0"/>
              </a:rPr>
              <a:t>)</a:t>
            </a:r>
          </a:p>
        </p:txBody>
      </p:sp>
      <p:sp>
        <p:nvSpPr>
          <p:cNvPr id="443408" name="AutoShape 16"/>
          <p:cNvSpPr>
            <a:spLocks/>
          </p:cNvSpPr>
          <p:nvPr/>
        </p:nvSpPr>
        <p:spPr bwMode="auto">
          <a:xfrm>
            <a:off x="1714500" y="4489450"/>
            <a:ext cx="71438" cy="1079500"/>
          </a:xfrm>
          <a:prstGeom prst="leftBrace">
            <a:avLst>
              <a:gd name="adj1" fmla="val 1259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BE"/>
          </a:p>
        </p:txBody>
      </p:sp>
      <p:sp>
        <p:nvSpPr>
          <p:cNvPr id="443409" name="Text Box 17"/>
          <p:cNvSpPr txBox="1">
            <a:spLocks noChangeArrowheads="1"/>
          </p:cNvSpPr>
          <p:nvPr/>
        </p:nvSpPr>
        <p:spPr bwMode="auto">
          <a:xfrm>
            <a:off x="633413" y="4826000"/>
            <a:ext cx="1047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itchFamily="34" charset="0"/>
              </a:rPr>
              <a:t>24 </a:t>
            </a:r>
            <a:r>
              <a:rPr lang="en-US" dirty="0">
                <a:latin typeface="Tahoma" pitchFamily="34" charset="0"/>
              </a:rPr>
              <a:t>Mbps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6" grpId="0" animBg="1"/>
      <p:bldP spid="443397" grpId="0" animBg="1"/>
      <p:bldP spid="443398" grpId="0" animBg="1"/>
      <p:bldP spid="443399" grpId="0" animBg="1"/>
      <p:bldP spid="443400" grpId="0"/>
      <p:bldP spid="443401" grpId="0"/>
      <p:bldP spid="443401" grpId="1"/>
      <p:bldP spid="443402" grpId="0" animBg="1"/>
      <p:bldP spid="443402" grpId="1" animBg="1"/>
      <p:bldP spid="443403" grpId="0"/>
      <p:bldP spid="443403" grpId="1"/>
      <p:bldP spid="443404" grpId="0" animBg="1"/>
      <p:bldP spid="443405" grpId="0"/>
      <p:bldP spid="443406" grpId="0" animBg="1"/>
      <p:bldP spid="443407" grpId="0"/>
      <p:bldP spid="443408" grpId="0" animBg="1"/>
      <p:bldP spid="44340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dirty="0" err="1" smtClean="0"/>
              <a:t>Schaalbare</a:t>
            </a:r>
            <a:r>
              <a:rPr lang="en-US" sz="1800" dirty="0" smtClean="0"/>
              <a:t> </a:t>
            </a:r>
            <a:r>
              <a:rPr lang="en-US" sz="1800" dirty="0" err="1" smtClean="0"/>
              <a:t>extensie</a:t>
            </a:r>
            <a:r>
              <a:rPr lang="en-US" sz="1800" dirty="0" smtClean="0"/>
              <a:t> van H.264/AVC</a:t>
            </a:r>
          </a:p>
          <a:p>
            <a:pPr lvl="1" eaLnBrk="1" hangingPunct="1"/>
            <a:r>
              <a:rPr lang="en-US" sz="1800" dirty="0" smtClean="0"/>
              <a:t>Scalable Video Coding (SVC)</a:t>
            </a:r>
          </a:p>
          <a:p>
            <a:pPr lvl="1" eaLnBrk="1" hangingPunct="1"/>
            <a:r>
              <a:rPr lang="en-US" sz="1800" dirty="0" err="1" smtClean="0"/>
              <a:t>ontwikkeld</a:t>
            </a:r>
            <a:r>
              <a:rPr lang="en-US" sz="1800" dirty="0" smtClean="0"/>
              <a:t> </a:t>
            </a:r>
            <a:r>
              <a:rPr lang="en-US" sz="1800" dirty="0" err="1" smtClean="0"/>
              <a:t>binnen</a:t>
            </a:r>
            <a:r>
              <a:rPr lang="en-US" sz="1800" dirty="0" smtClean="0"/>
              <a:t> Joint Video Team (JVT)</a:t>
            </a:r>
          </a:p>
          <a:p>
            <a:pPr lvl="2" eaLnBrk="1" hangingPunct="1"/>
            <a:r>
              <a:rPr lang="en-US" sz="1600" dirty="0" err="1" smtClean="0"/>
              <a:t>samenwerking</a:t>
            </a:r>
            <a:r>
              <a:rPr lang="en-US" sz="1600" dirty="0" smtClean="0"/>
              <a:t> </a:t>
            </a:r>
            <a:r>
              <a:rPr lang="en-US" sz="1600" dirty="0" err="1" smtClean="0"/>
              <a:t>tussen</a:t>
            </a:r>
            <a:r>
              <a:rPr lang="en-US" sz="1600" dirty="0" smtClean="0"/>
              <a:t> ITU-T VCEG en ISO/IEC MPEG</a:t>
            </a:r>
          </a:p>
          <a:p>
            <a:pPr lvl="1" eaLnBrk="1" hangingPunct="1"/>
            <a:r>
              <a:rPr lang="en-US" sz="1800" dirty="0" err="1" smtClean="0"/>
              <a:t>specificatie</a:t>
            </a:r>
            <a:r>
              <a:rPr lang="en-US" sz="1800" dirty="0" smtClean="0"/>
              <a:t> is </a:t>
            </a:r>
            <a:r>
              <a:rPr lang="en-US" sz="1800" dirty="0" err="1" smtClean="0"/>
              <a:t>geïncludeerd</a:t>
            </a:r>
            <a:r>
              <a:rPr lang="en-US" sz="1800" dirty="0" smtClean="0"/>
              <a:t> </a:t>
            </a:r>
            <a:r>
              <a:rPr lang="en-US" sz="1800" dirty="0" err="1" smtClean="0"/>
              <a:t>als</a:t>
            </a:r>
            <a:r>
              <a:rPr lang="en-US" sz="1800" dirty="0" smtClean="0"/>
              <a:t> Annex G van H.264/AVC</a:t>
            </a:r>
          </a:p>
          <a:p>
            <a:pPr lvl="2" eaLnBrk="1" hangingPunct="1"/>
            <a:r>
              <a:rPr lang="en-US" sz="1600" dirty="0" err="1" smtClean="0"/>
              <a:t>gefinaliseerd</a:t>
            </a:r>
            <a:r>
              <a:rPr lang="en-US" sz="1600" dirty="0" smtClean="0"/>
              <a:t> in 2007</a:t>
            </a:r>
          </a:p>
          <a:p>
            <a:pPr lvl="2"/>
            <a:r>
              <a:rPr lang="en-US" sz="1600" dirty="0" smtClean="0"/>
              <a:t>de </a:t>
            </a:r>
            <a:r>
              <a:rPr lang="en-US" sz="1600" dirty="0" err="1" smtClean="0"/>
              <a:t>volledige</a:t>
            </a:r>
            <a:r>
              <a:rPr lang="en-US" sz="1600" dirty="0" smtClean="0"/>
              <a:t> </a:t>
            </a:r>
            <a:r>
              <a:rPr lang="en-US" sz="1600" dirty="0" err="1" smtClean="0"/>
              <a:t>tekst</a:t>
            </a:r>
            <a:r>
              <a:rPr lang="en-US" sz="1600" dirty="0" smtClean="0"/>
              <a:t> van ITU-T Recommendation H.264 is gratis </a:t>
            </a:r>
            <a:r>
              <a:rPr lang="en-US" sz="1600" dirty="0" err="1" smtClean="0"/>
              <a:t>te</a:t>
            </a:r>
            <a:r>
              <a:rPr lang="en-US" sz="1600" dirty="0" smtClean="0"/>
              <a:t> </a:t>
            </a:r>
            <a:r>
              <a:rPr lang="en-US" sz="1600" dirty="0" err="1" smtClean="0"/>
              <a:t>verkrijgen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3"/>
              </a:rPr>
              <a:t>http://www.itu.int/rec/T-REC-H.264-201201-I/en</a:t>
            </a:r>
            <a:endParaRPr lang="en-US" sz="1600" dirty="0" smtClean="0"/>
          </a:p>
          <a:p>
            <a:pPr lvl="2" eaLnBrk="1" hangingPunct="1"/>
            <a:r>
              <a:rPr lang="en-US" sz="1600" dirty="0" smtClean="0"/>
              <a:t>complex design en </a:t>
            </a:r>
            <a:r>
              <a:rPr lang="en-US" sz="1600" dirty="0" err="1" smtClean="0"/>
              <a:t>specificatie</a:t>
            </a:r>
            <a:r>
              <a:rPr lang="en-US" sz="1600" dirty="0" smtClean="0"/>
              <a:t>: 180 (!) extra </a:t>
            </a:r>
            <a:r>
              <a:rPr lang="en-US" sz="1600" dirty="0" err="1" smtClean="0"/>
              <a:t>pagina’s</a:t>
            </a:r>
            <a:endParaRPr lang="en-US" sz="1600" dirty="0" smtClean="0"/>
          </a:p>
          <a:p>
            <a:pPr lvl="1" eaLnBrk="1" hangingPunct="1"/>
            <a:r>
              <a:rPr lang="en-US" sz="1800" dirty="0" err="1" smtClean="0"/>
              <a:t>referentiesoftware</a:t>
            </a:r>
            <a:endParaRPr lang="en-US" sz="1800" dirty="0" smtClean="0"/>
          </a:p>
          <a:p>
            <a:pPr lvl="2" eaLnBrk="1" hangingPunct="1"/>
            <a:r>
              <a:rPr lang="en-US" sz="1600" dirty="0" smtClean="0"/>
              <a:t>Joint Scalable Video Model (JSVM)</a:t>
            </a:r>
          </a:p>
          <a:p>
            <a:pPr lvl="1" eaLnBrk="1" hangingPunct="1"/>
            <a:endParaRPr lang="en-US" sz="1400" dirty="0" smtClean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extensie van H.264/AVC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dirty="0" err="1" smtClean="0"/>
              <a:t>Schaalbare</a:t>
            </a:r>
            <a:r>
              <a:rPr lang="en-US" sz="1800" dirty="0" smtClean="0"/>
              <a:t> </a:t>
            </a:r>
            <a:r>
              <a:rPr lang="en-US" sz="1800" dirty="0" err="1" smtClean="0"/>
              <a:t>extensie</a:t>
            </a:r>
            <a:r>
              <a:rPr lang="en-US" sz="1800" dirty="0" smtClean="0"/>
              <a:t> van H.264/AVC </a:t>
            </a:r>
            <a:r>
              <a:rPr lang="en-US" sz="1800" dirty="0" err="1" smtClean="0"/>
              <a:t>voorziet</a:t>
            </a:r>
            <a:r>
              <a:rPr lang="en-US" sz="1800" dirty="0" smtClean="0"/>
              <a:t> </a:t>
            </a:r>
            <a:r>
              <a:rPr lang="en-US" sz="1800" dirty="0" err="1" smtClean="0"/>
              <a:t>verschillende</a:t>
            </a:r>
            <a:r>
              <a:rPr lang="en-US" sz="1800" dirty="0" smtClean="0"/>
              <a:t> types van </a:t>
            </a:r>
            <a:r>
              <a:rPr lang="en-US" sz="1800" dirty="0" err="1" smtClean="0"/>
              <a:t>schaalbaarheid</a:t>
            </a:r>
            <a:endParaRPr lang="en-US" sz="1800" dirty="0" smtClean="0"/>
          </a:p>
          <a:p>
            <a:pPr lvl="1" eaLnBrk="1" hangingPunct="1"/>
            <a:r>
              <a:rPr lang="en-US" sz="1800" b="1" dirty="0" err="1" smtClean="0"/>
              <a:t>temporele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schaalbaarheid</a:t>
            </a:r>
            <a:endParaRPr lang="en-US" sz="1800" b="1" dirty="0" smtClean="0"/>
          </a:p>
          <a:p>
            <a:pPr lvl="2" eaLnBrk="1" hangingPunct="1"/>
            <a:r>
              <a:rPr lang="en-US" sz="1600" dirty="0" err="1" smtClean="0"/>
              <a:t>hiërarchische</a:t>
            </a:r>
            <a:r>
              <a:rPr lang="en-US" sz="1600" dirty="0" smtClean="0"/>
              <a:t> P- en B-</a:t>
            </a:r>
            <a:r>
              <a:rPr lang="en-US" sz="1600" dirty="0" err="1" smtClean="0"/>
              <a:t>beelden</a:t>
            </a:r>
            <a:endParaRPr lang="en-US" sz="1600" dirty="0" smtClean="0"/>
          </a:p>
          <a:p>
            <a:pPr lvl="2" eaLnBrk="1" hangingPunct="1"/>
            <a:r>
              <a:rPr lang="en-US" sz="1600" dirty="0" smtClean="0"/>
              <a:t>reeds </a:t>
            </a:r>
            <a:r>
              <a:rPr lang="en-US" sz="1600" dirty="0" err="1" smtClean="0"/>
              <a:t>ondersteund</a:t>
            </a:r>
            <a:r>
              <a:rPr lang="en-US" sz="1600" dirty="0" smtClean="0"/>
              <a:t> in H.264/AVC (2003)</a:t>
            </a:r>
          </a:p>
          <a:p>
            <a:pPr lvl="1" eaLnBrk="1" hangingPunct="1"/>
            <a:r>
              <a:rPr lang="en-US" sz="1800" b="1" dirty="0" err="1" smtClean="0"/>
              <a:t>spatiale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schaalbaarheid</a:t>
            </a:r>
            <a:endParaRPr lang="en-US" sz="1800" b="1" dirty="0" smtClean="0"/>
          </a:p>
          <a:p>
            <a:pPr lvl="2" eaLnBrk="1" hangingPunct="1"/>
            <a:r>
              <a:rPr lang="en-US" sz="1600" dirty="0" err="1" smtClean="0"/>
              <a:t>dyadische</a:t>
            </a:r>
            <a:r>
              <a:rPr lang="en-US" sz="1600" dirty="0" smtClean="0"/>
              <a:t> </a:t>
            </a:r>
            <a:r>
              <a:rPr lang="en-US" sz="1600" dirty="0" err="1" smtClean="0"/>
              <a:t>schaalbaarheid</a:t>
            </a:r>
            <a:r>
              <a:rPr lang="en-US" sz="1600" dirty="0" smtClean="0"/>
              <a:t>: </a:t>
            </a:r>
            <a:r>
              <a:rPr lang="en-US" sz="1600" dirty="0" err="1" smtClean="0"/>
              <a:t>verschil</a:t>
            </a:r>
            <a:r>
              <a:rPr lang="en-US" sz="1600" dirty="0" smtClean="0"/>
              <a:t> in </a:t>
            </a:r>
            <a:r>
              <a:rPr lang="en-US" sz="1600" dirty="0" err="1" smtClean="0"/>
              <a:t>resolutie</a:t>
            </a:r>
            <a:r>
              <a:rPr lang="en-US" sz="1600" dirty="0" smtClean="0"/>
              <a:t> met </a:t>
            </a:r>
            <a:r>
              <a:rPr lang="en-US" sz="1600" dirty="0" err="1" smtClean="0"/>
              <a:t>een</a:t>
            </a:r>
            <a:r>
              <a:rPr lang="en-US" sz="1600" dirty="0" smtClean="0"/>
              <a:t> factor 2 in </a:t>
            </a:r>
            <a:r>
              <a:rPr lang="en-US" sz="1600" dirty="0" err="1" smtClean="0"/>
              <a:t>elke</a:t>
            </a:r>
            <a:r>
              <a:rPr lang="en-US" sz="1600" dirty="0" smtClean="0"/>
              <a:t> </a:t>
            </a:r>
            <a:r>
              <a:rPr lang="en-US" sz="1600" dirty="0" err="1" smtClean="0"/>
              <a:t>dimensie</a:t>
            </a:r>
            <a:endParaRPr lang="en-US" sz="1600" dirty="0" smtClean="0"/>
          </a:p>
          <a:p>
            <a:pPr lvl="2" eaLnBrk="1" hangingPunct="1"/>
            <a:r>
              <a:rPr lang="en-US" sz="1600" dirty="0" smtClean="0"/>
              <a:t>‘extended’ </a:t>
            </a:r>
            <a:r>
              <a:rPr lang="en-US" sz="1600" dirty="0" err="1" smtClean="0"/>
              <a:t>spatiale</a:t>
            </a:r>
            <a:r>
              <a:rPr lang="en-US" sz="1600" dirty="0" smtClean="0"/>
              <a:t> </a:t>
            </a:r>
            <a:r>
              <a:rPr lang="en-US" sz="1600" dirty="0" err="1" smtClean="0"/>
              <a:t>schaalbaarheid</a:t>
            </a:r>
            <a:r>
              <a:rPr lang="en-US" sz="1600" dirty="0" smtClean="0"/>
              <a:t> (ESS): </a:t>
            </a:r>
            <a:r>
              <a:rPr lang="en-US" sz="1600" dirty="0" err="1" smtClean="0"/>
              <a:t>arbitraire</a:t>
            </a:r>
            <a:r>
              <a:rPr lang="en-US" sz="1600" dirty="0" smtClean="0"/>
              <a:t> </a:t>
            </a:r>
            <a:r>
              <a:rPr lang="en-US" sz="1600" dirty="0" err="1" smtClean="0"/>
              <a:t>resolutieverhoudingen</a:t>
            </a:r>
            <a:endParaRPr lang="en-US" sz="1600" dirty="0" smtClean="0"/>
          </a:p>
          <a:p>
            <a:pPr lvl="1" eaLnBrk="1" hangingPunct="1"/>
            <a:r>
              <a:rPr lang="en-US" sz="1800" b="1" dirty="0" smtClean="0"/>
              <a:t>SNR-/</a:t>
            </a:r>
            <a:r>
              <a:rPr lang="en-US" sz="1800" b="1" dirty="0" err="1" smtClean="0"/>
              <a:t>kwaliteitsschaalbaarheid</a:t>
            </a:r>
            <a:endParaRPr lang="en-US" sz="1800" b="1" dirty="0" smtClean="0"/>
          </a:p>
          <a:p>
            <a:pPr lvl="2" eaLnBrk="1" hangingPunct="1"/>
            <a:r>
              <a:rPr lang="en-US" sz="1600" dirty="0" smtClean="0"/>
              <a:t>coarse-grain fidelity </a:t>
            </a:r>
            <a:r>
              <a:rPr lang="en-US" sz="1600" dirty="0" err="1" smtClean="0"/>
              <a:t>schaalbaarheid</a:t>
            </a:r>
            <a:r>
              <a:rPr lang="en-US" sz="1600" dirty="0" smtClean="0"/>
              <a:t> (CGS)</a:t>
            </a:r>
          </a:p>
          <a:p>
            <a:pPr lvl="2" eaLnBrk="1" hangingPunct="1"/>
            <a:r>
              <a:rPr lang="en-US" sz="1600" dirty="0" smtClean="0"/>
              <a:t>medium-grain fidelity </a:t>
            </a:r>
            <a:r>
              <a:rPr lang="en-US" sz="1600" dirty="0" err="1" smtClean="0"/>
              <a:t>schaalbaarheid</a:t>
            </a:r>
            <a:r>
              <a:rPr lang="en-US" sz="1600" dirty="0" smtClean="0"/>
              <a:t> (MGS)</a:t>
            </a:r>
          </a:p>
          <a:p>
            <a:pPr lvl="1" eaLnBrk="1" hangingPunct="1"/>
            <a:endParaRPr lang="en-US" sz="1800" dirty="0" smtClean="0"/>
          </a:p>
          <a:p>
            <a:pPr lvl="1" eaLnBrk="1" hangingPunct="1"/>
            <a:r>
              <a:rPr lang="en-US" sz="1800" dirty="0" smtClean="0"/>
              <a:t>met </a:t>
            </a:r>
            <a:r>
              <a:rPr lang="en-US" sz="1800" dirty="0" err="1" smtClean="0"/>
              <a:t>minimale</a:t>
            </a:r>
            <a:r>
              <a:rPr lang="en-US" sz="1800" dirty="0" smtClean="0"/>
              <a:t> </a:t>
            </a:r>
            <a:r>
              <a:rPr lang="en-US" sz="1800" dirty="0" err="1" smtClean="0"/>
              <a:t>kost</a:t>
            </a:r>
            <a:r>
              <a:rPr lang="en-US" sz="1800" dirty="0" smtClean="0"/>
              <a:t> in </a:t>
            </a:r>
            <a:r>
              <a:rPr lang="en-US" sz="1800" dirty="0" err="1" smtClean="0"/>
              <a:t>vergelijking</a:t>
            </a:r>
            <a:r>
              <a:rPr lang="en-US" sz="1800" dirty="0" smtClean="0"/>
              <a:t> met </a:t>
            </a:r>
            <a:r>
              <a:rPr lang="en-US" sz="1800" dirty="0" err="1" smtClean="0"/>
              <a:t>éénlaagscodering</a:t>
            </a:r>
            <a:r>
              <a:rPr lang="en-US" sz="1800" dirty="0" smtClean="0"/>
              <a:t> (single-layer coding) (&lt; 10% overhead)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extensie van H.264/AVC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12763" y="1684421"/>
            <a:ext cx="8118475" cy="451000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err="1" smtClean="0"/>
              <a:t>Gelaagde</a:t>
            </a:r>
            <a:r>
              <a:rPr lang="en-US" sz="2000" dirty="0" smtClean="0"/>
              <a:t> </a:t>
            </a:r>
            <a:r>
              <a:rPr lang="en-US" sz="2000" dirty="0" err="1" smtClean="0"/>
              <a:t>techniek</a:t>
            </a:r>
            <a:r>
              <a:rPr lang="en-US" sz="2000" dirty="0" smtClean="0"/>
              <a:t> </a:t>
            </a:r>
            <a:r>
              <a:rPr lang="en-US" sz="2000" dirty="0" err="1" smtClean="0"/>
              <a:t>voor</a:t>
            </a:r>
            <a:r>
              <a:rPr lang="en-US" sz="2000" dirty="0" smtClean="0"/>
              <a:t> </a:t>
            </a:r>
            <a:r>
              <a:rPr lang="en-US" sz="2000" dirty="0" err="1" smtClean="0"/>
              <a:t>temporele</a:t>
            </a:r>
            <a:r>
              <a:rPr lang="en-US" sz="2000" dirty="0" smtClean="0"/>
              <a:t> </a:t>
            </a:r>
            <a:r>
              <a:rPr lang="en-US" sz="2000" dirty="0" err="1" smtClean="0"/>
              <a:t>schaalbaarheid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 smtClean="0"/>
              <a:t>lagen</a:t>
            </a:r>
            <a:r>
              <a:rPr lang="en-US" sz="2000" dirty="0" smtClean="0"/>
              <a:t> met </a:t>
            </a:r>
            <a:r>
              <a:rPr lang="en-US" sz="2000" dirty="0" err="1" smtClean="0"/>
              <a:t>een</a:t>
            </a:r>
            <a:r>
              <a:rPr lang="en-US" sz="2000" dirty="0" smtClean="0"/>
              <a:t> ‘</a:t>
            </a:r>
            <a:r>
              <a:rPr lang="en-US" sz="2000" dirty="0" err="1" smtClean="0"/>
              <a:t>hogere</a:t>
            </a:r>
            <a:r>
              <a:rPr lang="en-US" sz="2000" dirty="0" smtClean="0"/>
              <a:t> </a:t>
            </a:r>
            <a:r>
              <a:rPr lang="en-US" sz="2000" dirty="0" err="1" smtClean="0"/>
              <a:t>temporele</a:t>
            </a:r>
            <a:r>
              <a:rPr lang="en-US" sz="2000" dirty="0" smtClean="0"/>
              <a:t> </a:t>
            </a:r>
            <a:r>
              <a:rPr lang="en-US" sz="2000" dirty="0" err="1" smtClean="0"/>
              <a:t>resolutie</a:t>
            </a:r>
            <a:r>
              <a:rPr lang="en-US" sz="2000" dirty="0" smtClean="0"/>
              <a:t>’ </a:t>
            </a:r>
            <a:r>
              <a:rPr lang="en-US" sz="2000" dirty="0" err="1" smtClean="0"/>
              <a:t>mogen</a:t>
            </a:r>
            <a:r>
              <a:rPr lang="en-US" sz="2000" dirty="0" smtClean="0"/>
              <a:t> </a:t>
            </a:r>
            <a:r>
              <a:rPr lang="en-US" sz="2000" dirty="0" err="1" smtClean="0"/>
              <a:t>niet</a:t>
            </a:r>
            <a:r>
              <a:rPr lang="en-US" sz="2000" dirty="0" smtClean="0"/>
              <a:t> </a:t>
            </a:r>
            <a:r>
              <a:rPr lang="en-US" sz="2000" dirty="0" err="1" smtClean="0"/>
              <a:t>gebruikt</a:t>
            </a:r>
            <a:r>
              <a:rPr lang="en-US" sz="2000" dirty="0" smtClean="0"/>
              <a:t> </a:t>
            </a:r>
            <a:r>
              <a:rPr lang="en-US" sz="2000" dirty="0" err="1" smtClean="0"/>
              <a:t>worden</a:t>
            </a:r>
            <a:r>
              <a:rPr lang="en-US" sz="2000" dirty="0" smtClean="0"/>
              <a:t> </a:t>
            </a:r>
            <a:r>
              <a:rPr lang="en-US" sz="2000" dirty="0" err="1" smtClean="0"/>
              <a:t>als</a:t>
            </a:r>
            <a:r>
              <a:rPr lang="en-US" sz="2000" dirty="0" smtClean="0"/>
              <a:t> </a:t>
            </a:r>
            <a:r>
              <a:rPr lang="en-US" sz="2000" dirty="0" err="1" smtClean="0"/>
              <a:t>predictie</a:t>
            </a:r>
            <a:r>
              <a:rPr lang="en-US" sz="2000" dirty="0" smtClean="0"/>
              <a:t> </a:t>
            </a:r>
            <a:r>
              <a:rPr lang="en-US" sz="2000" dirty="0" err="1" smtClean="0"/>
              <a:t>voor</a:t>
            </a:r>
            <a:r>
              <a:rPr lang="en-US" sz="2000" dirty="0" smtClean="0"/>
              <a:t> </a:t>
            </a:r>
            <a:r>
              <a:rPr lang="en-US" sz="2000" dirty="0" err="1" smtClean="0"/>
              <a:t>lagen</a:t>
            </a:r>
            <a:r>
              <a:rPr lang="en-US" sz="2000" dirty="0" smtClean="0"/>
              <a:t> met </a:t>
            </a:r>
            <a:r>
              <a:rPr lang="en-US" sz="2000" dirty="0" err="1" smtClean="0"/>
              <a:t>een</a:t>
            </a:r>
            <a:r>
              <a:rPr lang="en-US" sz="2000" dirty="0" smtClean="0"/>
              <a:t> ‘</a:t>
            </a:r>
            <a:r>
              <a:rPr lang="en-US" sz="2000" dirty="0" err="1" smtClean="0"/>
              <a:t>lagere</a:t>
            </a:r>
            <a:r>
              <a:rPr lang="en-US" sz="2000" dirty="0" smtClean="0"/>
              <a:t> </a:t>
            </a:r>
            <a:r>
              <a:rPr lang="en-US" sz="2000" dirty="0" err="1" smtClean="0"/>
              <a:t>temporele</a:t>
            </a:r>
            <a:r>
              <a:rPr lang="en-US" sz="2000" dirty="0" smtClean="0"/>
              <a:t> </a:t>
            </a:r>
            <a:r>
              <a:rPr lang="en-US" sz="2000" dirty="0" err="1" smtClean="0"/>
              <a:t>resolutie</a:t>
            </a:r>
            <a:r>
              <a:rPr lang="en-US" sz="2000" dirty="0" smtClean="0"/>
              <a:t>’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 smtClean="0"/>
              <a:t>dit</a:t>
            </a:r>
            <a:r>
              <a:rPr lang="en-US" sz="2000" dirty="0" smtClean="0"/>
              <a:t> </a:t>
            </a:r>
            <a:r>
              <a:rPr lang="en-US" sz="2000" dirty="0" err="1" smtClean="0"/>
              <a:t>zorgt</a:t>
            </a:r>
            <a:r>
              <a:rPr lang="en-US" sz="2000" dirty="0" smtClean="0"/>
              <a:t> </a:t>
            </a:r>
            <a:r>
              <a:rPr lang="en-US" sz="2000" dirty="0" err="1" smtClean="0"/>
              <a:t>ervoor</a:t>
            </a:r>
            <a:r>
              <a:rPr lang="en-US" sz="2000" dirty="0" smtClean="0"/>
              <a:t> </a:t>
            </a:r>
            <a:r>
              <a:rPr lang="en-US" sz="2000" dirty="0" err="1" smtClean="0"/>
              <a:t>dat</a:t>
            </a:r>
            <a:r>
              <a:rPr lang="en-US" sz="2000" dirty="0" smtClean="0"/>
              <a:t> het </a:t>
            </a:r>
            <a:r>
              <a:rPr lang="en-US" sz="2000" dirty="0" err="1" smtClean="0"/>
              <a:t>verwijderen</a:t>
            </a:r>
            <a:r>
              <a:rPr lang="en-US" sz="2000" dirty="0" smtClean="0"/>
              <a:t> van de </a:t>
            </a:r>
            <a:r>
              <a:rPr lang="en-US" sz="2000" dirty="0" err="1" smtClean="0"/>
              <a:t>hoogste</a:t>
            </a:r>
            <a:r>
              <a:rPr lang="en-US" sz="2000" dirty="0" smtClean="0"/>
              <a:t> </a:t>
            </a:r>
            <a:r>
              <a:rPr lang="en-US" sz="2000" dirty="0" err="1" smtClean="0"/>
              <a:t>temporele</a:t>
            </a:r>
            <a:r>
              <a:rPr lang="en-US" sz="2000" dirty="0" smtClean="0"/>
              <a:t> </a:t>
            </a:r>
            <a:r>
              <a:rPr lang="en-US" sz="2000" dirty="0" err="1" smtClean="0"/>
              <a:t>lagen</a:t>
            </a:r>
            <a:r>
              <a:rPr lang="en-US" sz="2000" dirty="0" smtClean="0"/>
              <a:t> </a:t>
            </a:r>
            <a:r>
              <a:rPr lang="en-US" sz="2000" dirty="0" err="1" smtClean="0"/>
              <a:t>geen</a:t>
            </a:r>
            <a:r>
              <a:rPr lang="en-US" sz="2000" dirty="0" smtClean="0"/>
              <a:t> </a:t>
            </a:r>
            <a:r>
              <a:rPr lang="en-US" sz="2000" dirty="0" err="1" smtClean="0"/>
              <a:t>invloed</a:t>
            </a:r>
            <a:r>
              <a:rPr lang="en-US" sz="2000" dirty="0" smtClean="0"/>
              <a:t> </a:t>
            </a:r>
            <a:r>
              <a:rPr lang="en-US" sz="2000" dirty="0" err="1" smtClean="0"/>
              <a:t>heeft</a:t>
            </a:r>
            <a:r>
              <a:rPr lang="en-US" sz="2000" dirty="0" smtClean="0"/>
              <a:t> op de </a:t>
            </a:r>
            <a:r>
              <a:rPr lang="en-US" sz="2000" dirty="0" err="1" smtClean="0"/>
              <a:t>kwaliteit</a:t>
            </a:r>
            <a:r>
              <a:rPr lang="en-US" sz="2000" dirty="0" smtClean="0"/>
              <a:t> van de </a:t>
            </a:r>
            <a:r>
              <a:rPr lang="en-US" sz="2000" dirty="0" err="1" smtClean="0"/>
              <a:t>overblijvende</a:t>
            </a:r>
            <a:r>
              <a:rPr lang="en-US" sz="2000" dirty="0" smtClean="0"/>
              <a:t> </a:t>
            </a:r>
            <a:r>
              <a:rPr lang="en-US" sz="2000" dirty="0" err="1" smtClean="0"/>
              <a:t>lagen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 smtClean="0"/>
              <a:t>creatie</a:t>
            </a:r>
            <a:r>
              <a:rPr lang="en-US" sz="2000" dirty="0" smtClean="0"/>
              <a:t> van </a:t>
            </a:r>
            <a:r>
              <a:rPr lang="en-US" sz="2000" dirty="0" err="1" smtClean="0"/>
              <a:t>een</a:t>
            </a:r>
            <a:r>
              <a:rPr lang="en-US" sz="2000" dirty="0" smtClean="0"/>
              <a:t> </a:t>
            </a:r>
            <a:r>
              <a:rPr lang="en-US" sz="2000" b="1" dirty="0" err="1" smtClean="0"/>
              <a:t>hiërarchie</a:t>
            </a:r>
            <a:r>
              <a:rPr lang="en-US" sz="2000" b="1" dirty="0" smtClean="0"/>
              <a:t> van inter-</a:t>
            </a:r>
            <a:r>
              <a:rPr lang="en-US" sz="2000" b="1" dirty="0" err="1" smtClean="0"/>
              <a:t>gecodeerde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beelden</a:t>
            </a:r>
            <a:endParaRPr lang="en-US" sz="2000" b="1" dirty="0" smtClean="0"/>
          </a:p>
          <a:p>
            <a:pPr lvl="1" eaLnBrk="1" hangingPunct="1">
              <a:lnSpc>
                <a:spcPct val="90000"/>
              </a:lnSpc>
            </a:pPr>
            <a:endParaRPr lang="en-US" sz="2000" b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reeds </a:t>
            </a:r>
            <a:r>
              <a:rPr lang="en-US" sz="2000" dirty="0" err="1" smtClean="0"/>
              <a:t>mogelijk</a:t>
            </a:r>
            <a:r>
              <a:rPr lang="en-US" sz="2000" dirty="0" smtClean="0"/>
              <a:t> in ‘</a:t>
            </a:r>
            <a:r>
              <a:rPr lang="en-US" sz="2000" dirty="0" err="1" smtClean="0"/>
              <a:t>klassieke</a:t>
            </a:r>
            <a:r>
              <a:rPr lang="en-US" sz="2000" dirty="0" smtClean="0"/>
              <a:t>’ H.264/AVC, door </a:t>
            </a:r>
            <a:r>
              <a:rPr lang="en-US" sz="2000" dirty="0" err="1" smtClean="0"/>
              <a:t>te</a:t>
            </a:r>
            <a:r>
              <a:rPr lang="en-US" sz="2000" dirty="0" smtClean="0"/>
              <a:t> </a:t>
            </a:r>
            <a:r>
              <a:rPr lang="en-US" sz="2000" dirty="0" err="1" smtClean="0"/>
              <a:t>spelen</a:t>
            </a:r>
            <a:r>
              <a:rPr lang="en-US" sz="2000" dirty="0" smtClean="0"/>
              <a:t> met de </a:t>
            </a:r>
            <a:r>
              <a:rPr lang="en-US" sz="2000" dirty="0" err="1" smtClean="0"/>
              <a:t>temporele</a:t>
            </a:r>
            <a:r>
              <a:rPr lang="en-US" sz="2000" dirty="0" smtClean="0"/>
              <a:t> </a:t>
            </a:r>
            <a:r>
              <a:rPr lang="en-US" sz="2000" dirty="0" err="1" smtClean="0"/>
              <a:t>afhankelijkheden</a:t>
            </a:r>
            <a:r>
              <a:rPr lang="en-US" sz="2000" dirty="0" smtClean="0"/>
              <a:t> (</a:t>
            </a:r>
            <a:r>
              <a:rPr lang="en-US" sz="2000" dirty="0" err="1" smtClean="0"/>
              <a:t>gepaste</a:t>
            </a:r>
            <a:r>
              <a:rPr lang="en-US" sz="2000" dirty="0" smtClean="0"/>
              <a:t> </a:t>
            </a:r>
            <a:r>
              <a:rPr lang="en-US" sz="2000" dirty="0" err="1" smtClean="0"/>
              <a:t>keuze</a:t>
            </a:r>
            <a:r>
              <a:rPr lang="en-US" sz="2000" dirty="0" smtClean="0"/>
              <a:t> van de </a:t>
            </a:r>
            <a:r>
              <a:rPr lang="en-US" sz="2000" dirty="0" err="1" smtClean="0"/>
              <a:t>referentiebeelden</a:t>
            </a:r>
            <a:r>
              <a:rPr lang="en-US" sz="20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98475" y="591275"/>
            <a:ext cx="8147050" cy="663575"/>
          </a:xfrm>
        </p:spPr>
        <p:txBody>
          <a:bodyPr/>
          <a:lstStyle/>
          <a:p>
            <a:pPr marL="342900" indent="-342900" eaLnBrk="1" hangingPunct="1"/>
            <a:r>
              <a:rPr lang="en-US" sz="2400" dirty="0" err="1" smtClean="0"/>
              <a:t>Schaalbare</a:t>
            </a:r>
            <a:r>
              <a:rPr lang="en-US" sz="2400" dirty="0" smtClean="0"/>
              <a:t> </a:t>
            </a:r>
            <a:r>
              <a:rPr lang="en-US" sz="2400" dirty="0" err="1" smtClean="0"/>
              <a:t>extensie</a:t>
            </a:r>
            <a:r>
              <a:rPr lang="en-US" sz="2400" dirty="0" smtClean="0"/>
              <a:t> van H.264/AVC: </a:t>
            </a:r>
            <a:br>
              <a:rPr lang="en-US" sz="2400" dirty="0" smtClean="0"/>
            </a:br>
            <a:r>
              <a:rPr lang="en-US" sz="2400" dirty="0" err="1" smtClean="0"/>
              <a:t>temporele</a:t>
            </a:r>
            <a:r>
              <a:rPr lang="en-US" sz="2400" dirty="0" smtClean="0"/>
              <a:t> </a:t>
            </a:r>
            <a:r>
              <a:rPr lang="en-US" sz="2400" dirty="0" err="1" smtClean="0"/>
              <a:t>schaalbaarheid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98475" y="591275"/>
            <a:ext cx="8147050" cy="663575"/>
          </a:xfrm>
        </p:spPr>
        <p:txBody>
          <a:bodyPr/>
          <a:lstStyle/>
          <a:p>
            <a:pPr eaLnBrk="1" hangingPunct="1"/>
            <a:r>
              <a:rPr lang="en-US" sz="2400" dirty="0" err="1" smtClean="0"/>
              <a:t>Schaalbare</a:t>
            </a:r>
            <a:r>
              <a:rPr lang="en-US" sz="2400" dirty="0" smtClean="0"/>
              <a:t> </a:t>
            </a:r>
            <a:r>
              <a:rPr lang="en-US" sz="2400" dirty="0" err="1" smtClean="0"/>
              <a:t>extensie</a:t>
            </a:r>
            <a:r>
              <a:rPr lang="en-US" sz="2400" dirty="0" smtClean="0"/>
              <a:t> van H.264/AVC: </a:t>
            </a:r>
            <a:r>
              <a:rPr lang="en-US" sz="2400" dirty="0" err="1" smtClean="0"/>
              <a:t>temporele</a:t>
            </a:r>
            <a:r>
              <a:rPr lang="en-US" sz="2400" dirty="0" smtClean="0"/>
              <a:t> </a:t>
            </a:r>
            <a:r>
              <a:rPr lang="en-US" sz="2400" dirty="0" err="1" smtClean="0"/>
              <a:t>schaalbaarheid</a:t>
            </a:r>
            <a:endParaRPr lang="en-US" sz="2400" dirty="0" smtClean="0"/>
          </a:p>
        </p:txBody>
      </p:sp>
      <p:pic>
        <p:nvPicPr>
          <p:cNvPr id="35" name="Picture 4" descr="ice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888" y="1752600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" descr="ice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0938" y="1754188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6" descr="ice_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1538" y="1754188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7" descr="ice_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6588" y="1754188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 descr="ice_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1638" y="1754188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9" descr="ice_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29225" y="1754188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0" descr="ice_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48400" y="1754188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1" descr="ice_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40588" y="1754188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2" descr="ice_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42300" y="1754188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3" descr="ice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888" y="5351463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14" descr="ice_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42300" y="5353050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6" name="AutoShape 15"/>
          <p:cNvCxnSpPr>
            <a:cxnSpLocks noChangeShapeType="1"/>
          </p:cNvCxnSpPr>
          <p:nvPr/>
        </p:nvCxnSpPr>
        <p:spPr bwMode="auto">
          <a:xfrm flipH="1" flipV="1">
            <a:off x="954088" y="5694363"/>
            <a:ext cx="7288212" cy="158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</p:spPr>
      </p:cxnSp>
      <p:pic>
        <p:nvPicPr>
          <p:cNvPr id="47" name="Picture 16" descr="ice_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1638" y="4514850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AutoShape 17"/>
          <p:cNvCxnSpPr>
            <a:cxnSpLocks noChangeShapeType="1"/>
          </p:cNvCxnSpPr>
          <p:nvPr/>
        </p:nvCxnSpPr>
        <p:spPr bwMode="auto">
          <a:xfrm flipH="1">
            <a:off x="954088" y="4857750"/>
            <a:ext cx="3257550" cy="836613"/>
          </a:xfrm>
          <a:prstGeom prst="straightConnector1">
            <a:avLst/>
          </a:prstGeom>
          <a:noFill/>
          <a:ln w="38100">
            <a:solidFill>
              <a:srgbClr val="339966"/>
            </a:solidFill>
            <a:round/>
            <a:headEnd type="triangle" w="med" len="med"/>
            <a:tailEnd/>
          </a:ln>
        </p:spPr>
      </p:cxnSp>
      <p:cxnSp>
        <p:nvCxnSpPr>
          <p:cNvPr id="49" name="AutoShape 18"/>
          <p:cNvCxnSpPr>
            <a:cxnSpLocks noChangeShapeType="1"/>
          </p:cNvCxnSpPr>
          <p:nvPr/>
        </p:nvCxnSpPr>
        <p:spPr bwMode="auto">
          <a:xfrm>
            <a:off x="5049838" y="4857750"/>
            <a:ext cx="3192462" cy="838200"/>
          </a:xfrm>
          <a:prstGeom prst="straightConnector1">
            <a:avLst/>
          </a:prstGeom>
          <a:noFill/>
          <a:ln w="38100">
            <a:solidFill>
              <a:srgbClr val="339966"/>
            </a:solidFill>
            <a:round/>
            <a:headEnd type="triangle" w="med" len="med"/>
            <a:tailEnd/>
          </a:ln>
        </p:spPr>
      </p:cxnSp>
      <p:pic>
        <p:nvPicPr>
          <p:cNvPr id="50" name="Picture 19" descr="ice_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825" y="3736975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0" descr="ice_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62688" y="3736975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" name="AutoShape 21"/>
          <p:cNvCxnSpPr>
            <a:cxnSpLocks noChangeShapeType="1"/>
          </p:cNvCxnSpPr>
          <p:nvPr/>
        </p:nvCxnSpPr>
        <p:spPr bwMode="auto">
          <a:xfrm flipH="1">
            <a:off x="954088" y="4079875"/>
            <a:ext cx="1201737" cy="1614488"/>
          </a:xfrm>
          <a:prstGeom prst="straightConnector1">
            <a:avLst/>
          </a:prstGeom>
          <a:noFill/>
          <a:ln w="38100">
            <a:solidFill>
              <a:srgbClr val="00CCFF"/>
            </a:solidFill>
            <a:round/>
            <a:headEnd type="triangle" w="med" len="med"/>
            <a:tailEnd/>
          </a:ln>
        </p:spPr>
      </p:cxnSp>
      <p:cxnSp>
        <p:nvCxnSpPr>
          <p:cNvPr id="53" name="AutoShape 22"/>
          <p:cNvCxnSpPr>
            <a:cxnSpLocks noChangeShapeType="1"/>
          </p:cNvCxnSpPr>
          <p:nvPr/>
        </p:nvCxnSpPr>
        <p:spPr bwMode="auto">
          <a:xfrm>
            <a:off x="2994025" y="4079875"/>
            <a:ext cx="1217613" cy="777875"/>
          </a:xfrm>
          <a:prstGeom prst="straightConnector1">
            <a:avLst/>
          </a:prstGeom>
          <a:noFill/>
          <a:ln w="38100">
            <a:solidFill>
              <a:srgbClr val="00CCFF"/>
            </a:solidFill>
            <a:round/>
            <a:headEnd type="triangle" w="med" len="med"/>
            <a:tailEnd/>
          </a:ln>
        </p:spPr>
      </p:cxnSp>
      <p:cxnSp>
        <p:nvCxnSpPr>
          <p:cNvPr id="54" name="AutoShape 23"/>
          <p:cNvCxnSpPr>
            <a:cxnSpLocks noChangeShapeType="1"/>
          </p:cNvCxnSpPr>
          <p:nvPr/>
        </p:nvCxnSpPr>
        <p:spPr bwMode="auto">
          <a:xfrm>
            <a:off x="7100888" y="4079875"/>
            <a:ext cx="1141412" cy="1616075"/>
          </a:xfrm>
          <a:prstGeom prst="straightConnector1">
            <a:avLst/>
          </a:prstGeom>
          <a:noFill/>
          <a:ln w="38100">
            <a:solidFill>
              <a:srgbClr val="00CCFF"/>
            </a:solidFill>
            <a:round/>
            <a:headEnd type="triangle" w="med" len="med"/>
            <a:tailEnd/>
          </a:ln>
        </p:spPr>
      </p:cxnSp>
      <p:cxnSp>
        <p:nvCxnSpPr>
          <p:cNvPr id="55" name="AutoShape 24"/>
          <p:cNvCxnSpPr>
            <a:cxnSpLocks noChangeShapeType="1"/>
          </p:cNvCxnSpPr>
          <p:nvPr/>
        </p:nvCxnSpPr>
        <p:spPr bwMode="auto">
          <a:xfrm flipH="1">
            <a:off x="5049838" y="4079875"/>
            <a:ext cx="1212850" cy="777875"/>
          </a:xfrm>
          <a:prstGeom prst="straightConnector1">
            <a:avLst/>
          </a:prstGeom>
          <a:noFill/>
          <a:ln w="38100">
            <a:solidFill>
              <a:srgbClr val="00CCFF"/>
            </a:solidFill>
            <a:round/>
            <a:headEnd type="triangle" w="med" len="med"/>
            <a:tailEnd/>
          </a:ln>
        </p:spPr>
      </p:cxnSp>
      <p:pic>
        <p:nvPicPr>
          <p:cNvPr id="56" name="Picture 25" descr="ice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2525" y="2797175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26" descr="ice_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8175" y="2797175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27" descr="ice_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30813" y="2797175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28" descr="ice_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42175" y="2797175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AutoShape 29"/>
          <p:cNvCxnSpPr>
            <a:cxnSpLocks noChangeShapeType="1"/>
          </p:cNvCxnSpPr>
          <p:nvPr/>
        </p:nvCxnSpPr>
        <p:spPr bwMode="auto">
          <a:xfrm flipH="1">
            <a:off x="954088" y="3482975"/>
            <a:ext cx="617537" cy="22113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61" name="AutoShape 30"/>
          <p:cNvCxnSpPr>
            <a:cxnSpLocks noChangeShapeType="1"/>
          </p:cNvCxnSpPr>
          <p:nvPr/>
        </p:nvCxnSpPr>
        <p:spPr bwMode="auto">
          <a:xfrm>
            <a:off x="1990725" y="3140075"/>
            <a:ext cx="584200" cy="5969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62" name="AutoShape 31"/>
          <p:cNvCxnSpPr>
            <a:cxnSpLocks noChangeShapeType="1"/>
          </p:cNvCxnSpPr>
          <p:nvPr/>
        </p:nvCxnSpPr>
        <p:spPr bwMode="auto">
          <a:xfrm flipH="1">
            <a:off x="2574925" y="3140075"/>
            <a:ext cx="603250" cy="5969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63" name="AutoShape 32"/>
          <p:cNvCxnSpPr>
            <a:cxnSpLocks noChangeShapeType="1"/>
          </p:cNvCxnSpPr>
          <p:nvPr/>
        </p:nvCxnSpPr>
        <p:spPr bwMode="auto">
          <a:xfrm>
            <a:off x="3597275" y="3482975"/>
            <a:ext cx="614363" cy="1374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64" name="AutoShape 33"/>
          <p:cNvCxnSpPr>
            <a:cxnSpLocks noChangeShapeType="1"/>
          </p:cNvCxnSpPr>
          <p:nvPr/>
        </p:nvCxnSpPr>
        <p:spPr bwMode="auto">
          <a:xfrm flipH="1">
            <a:off x="5049838" y="3482975"/>
            <a:ext cx="600075" cy="1374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65" name="AutoShape 34"/>
          <p:cNvCxnSpPr>
            <a:cxnSpLocks noChangeShapeType="1"/>
          </p:cNvCxnSpPr>
          <p:nvPr/>
        </p:nvCxnSpPr>
        <p:spPr bwMode="auto">
          <a:xfrm>
            <a:off x="6069013" y="3140075"/>
            <a:ext cx="612775" cy="5969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66" name="AutoShape 35"/>
          <p:cNvCxnSpPr>
            <a:cxnSpLocks noChangeShapeType="1"/>
          </p:cNvCxnSpPr>
          <p:nvPr/>
        </p:nvCxnSpPr>
        <p:spPr bwMode="auto">
          <a:xfrm flipH="1">
            <a:off x="6681788" y="3140075"/>
            <a:ext cx="560387" cy="5969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67" name="AutoShape 36"/>
          <p:cNvCxnSpPr>
            <a:cxnSpLocks noChangeShapeType="1"/>
          </p:cNvCxnSpPr>
          <p:nvPr/>
        </p:nvCxnSpPr>
        <p:spPr bwMode="auto">
          <a:xfrm>
            <a:off x="7661275" y="3482975"/>
            <a:ext cx="581025" cy="22129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68" name="Line 37"/>
          <p:cNvSpPr>
            <a:spLocks noChangeShapeType="1"/>
          </p:cNvSpPr>
          <p:nvPr/>
        </p:nvSpPr>
        <p:spPr bwMode="auto">
          <a:xfrm>
            <a:off x="822325" y="3140075"/>
            <a:ext cx="7629525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>
            <a:off x="822325" y="4079875"/>
            <a:ext cx="7629525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70" name="Line 39"/>
          <p:cNvSpPr>
            <a:spLocks noChangeShapeType="1"/>
          </p:cNvSpPr>
          <p:nvPr/>
        </p:nvSpPr>
        <p:spPr bwMode="auto">
          <a:xfrm>
            <a:off x="822325" y="4857750"/>
            <a:ext cx="7629525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cxnSp>
        <p:nvCxnSpPr>
          <p:cNvPr id="71" name="AutoShape 40"/>
          <p:cNvCxnSpPr>
            <a:cxnSpLocks noChangeShapeType="1"/>
          </p:cNvCxnSpPr>
          <p:nvPr/>
        </p:nvCxnSpPr>
        <p:spPr bwMode="auto">
          <a:xfrm>
            <a:off x="954088" y="2095500"/>
            <a:ext cx="19685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1"/>
          <p:cNvCxnSpPr>
            <a:cxnSpLocks noChangeShapeType="1"/>
          </p:cNvCxnSpPr>
          <p:nvPr/>
        </p:nvCxnSpPr>
        <p:spPr bwMode="auto">
          <a:xfrm>
            <a:off x="1989138" y="2097088"/>
            <a:ext cx="152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" name="AutoShape 42"/>
          <p:cNvCxnSpPr>
            <a:cxnSpLocks noChangeShapeType="1"/>
          </p:cNvCxnSpPr>
          <p:nvPr/>
        </p:nvCxnSpPr>
        <p:spPr bwMode="auto">
          <a:xfrm>
            <a:off x="2979738" y="2097088"/>
            <a:ext cx="1968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4" name="AutoShape 43"/>
          <p:cNvCxnSpPr>
            <a:cxnSpLocks noChangeShapeType="1"/>
          </p:cNvCxnSpPr>
          <p:nvPr/>
        </p:nvCxnSpPr>
        <p:spPr bwMode="auto">
          <a:xfrm>
            <a:off x="4014788" y="2097088"/>
            <a:ext cx="1968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44"/>
          <p:cNvCxnSpPr>
            <a:cxnSpLocks noChangeShapeType="1"/>
          </p:cNvCxnSpPr>
          <p:nvPr/>
        </p:nvCxnSpPr>
        <p:spPr bwMode="auto">
          <a:xfrm>
            <a:off x="5049838" y="2097088"/>
            <a:ext cx="1793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6" name="AutoShape 45"/>
          <p:cNvCxnSpPr>
            <a:cxnSpLocks noChangeShapeType="1"/>
          </p:cNvCxnSpPr>
          <p:nvPr/>
        </p:nvCxnSpPr>
        <p:spPr bwMode="auto">
          <a:xfrm>
            <a:off x="6067425" y="2097088"/>
            <a:ext cx="1809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" name="AutoShape 46"/>
          <p:cNvCxnSpPr>
            <a:cxnSpLocks noChangeShapeType="1"/>
          </p:cNvCxnSpPr>
          <p:nvPr/>
        </p:nvCxnSpPr>
        <p:spPr bwMode="auto">
          <a:xfrm>
            <a:off x="7086600" y="2097088"/>
            <a:ext cx="1539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8" name="AutoShape 47"/>
          <p:cNvCxnSpPr>
            <a:cxnSpLocks noChangeShapeType="1"/>
          </p:cNvCxnSpPr>
          <p:nvPr/>
        </p:nvCxnSpPr>
        <p:spPr bwMode="auto">
          <a:xfrm>
            <a:off x="8078788" y="2097088"/>
            <a:ext cx="163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47916 L 1.94444E-6 -2.22222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475 L -2.22222E-6 -0.0025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0.35277 L -3.61111E-6 -3.33333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24074 L 2.77778E-6 2.59259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24074 L 8.33333E-7 2.59259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10139 L 5E-6 -3.7037E-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0.10185 L -2.77778E-6 -3.7037E-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10185 L -1.94444E-6 -3.7037E-7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1037 L 2.77778E-6 -3.7037E-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5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4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5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sz="1800" b="1" dirty="0" smtClean="0"/>
              <a:t>Overzicht practica</a:t>
            </a:r>
          </a:p>
          <a:p>
            <a:pPr eaLnBrk="1" hangingPunct="1"/>
            <a:r>
              <a:rPr lang="nl-BE" sz="1800" dirty="0" smtClean="0"/>
              <a:t>Adaptatie: inleiding</a:t>
            </a:r>
          </a:p>
          <a:p>
            <a:pPr eaLnBrk="1" hangingPunct="1"/>
            <a:r>
              <a:rPr lang="nl-BE" sz="1800" dirty="0" smtClean="0"/>
              <a:t>Schaalbare videocodering</a:t>
            </a:r>
          </a:p>
          <a:p>
            <a:pPr lvl="1" eaLnBrk="1" hangingPunct="1"/>
            <a:r>
              <a:rPr lang="en-US" sz="1800" dirty="0" err="1" smtClean="0"/>
              <a:t>concepten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schaalbare</a:t>
            </a:r>
            <a:r>
              <a:rPr lang="en-US" sz="1800" dirty="0" smtClean="0"/>
              <a:t> </a:t>
            </a:r>
            <a:r>
              <a:rPr lang="en-US" sz="1800" dirty="0" err="1" smtClean="0"/>
              <a:t>extensie</a:t>
            </a:r>
            <a:r>
              <a:rPr lang="en-US" sz="1800" dirty="0" smtClean="0"/>
              <a:t> van H.264/AVC</a:t>
            </a:r>
            <a:endParaRPr lang="nl-BE" sz="1800" dirty="0" smtClean="0"/>
          </a:p>
          <a:p>
            <a:pPr eaLnBrk="1" hangingPunct="1"/>
            <a:r>
              <a:rPr lang="nl-BE" sz="1800" dirty="0" err="1" smtClean="0"/>
              <a:t>SVC-adaptatie</a:t>
            </a:r>
            <a:endParaRPr lang="nl-BE" sz="1800" dirty="0" smtClean="0"/>
          </a:p>
          <a:p>
            <a:pPr lvl="1"/>
            <a:r>
              <a:rPr lang="nl-BE" sz="1800" dirty="0" smtClean="0"/>
              <a:t>opbouw </a:t>
            </a:r>
            <a:r>
              <a:rPr lang="nl-BE" sz="1800" dirty="0" err="1" smtClean="0"/>
              <a:t>SVC-bitstroom</a:t>
            </a:r>
            <a:endParaRPr lang="nl-BE" sz="1800" dirty="0" smtClean="0"/>
          </a:p>
          <a:p>
            <a:pPr lvl="1"/>
            <a:r>
              <a:rPr lang="nl-BE" sz="1800" dirty="0" smtClean="0"/>
              <a:t>aanpassen </a:t>
            </a:r>
            <a:r>
              <a:rPr lang="nl-BE" sz="1800" dirty="0" err="1" smtClean="0"/>
              <a:t>SVC-bitstroom</a:t>
            </a:r>
            <a:endParaRPr lang="nl-BE" sz="1800" dirty="0" smtClean="0"/>
          </a:p>
          <a:p>
            <a:pPr eaLnBrk="1" hangingPunct="1"/>
            <a:r>
              <a:rPr lang="nl-BE" sz="1800" dirty="0" smtClean="0"/>
              <a:t>Opgave practicum 4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2400" smtClean="0"/>
              <a:t>Overzicht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512763" y="1295400"/>
            <a:ext cx="8365019" cy="4899025"/>
          </a:xfrm>
        </p:spPr>
        <p:txBody>
          <a:bodyPr/>
          <a:lstStyle/>
          <a:p>
            <a:pPr eaLnBrk="1" hangingPunct="1"/>
            <a:r>
              <a:rPr lang="en-US" sz="1800" dirty="0" smtClean="0"/>
              <a:t>SNR-/</a:t>
            </a:r>
            <a:r>
              <a:rPr lang="en-US" sz="1800" dirty="0" err="1" smtClean="0"/>
              <a:t>kwaliteitsschaalbaarheid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laagste</a:t>
            </a:r>
            <a:r>
              <a:rPr lang="en-US" sz="1800" dirty="0" smtClean="0"/>
              <a:t> </a:t>
            </a:r>
            <a:r>
              <a:rPr lang="en-US" sz="1800" dirty="0" err="1" smtClean="0"/>
              <a:t>laag</a:t>
            </a:r>
            <a:r>
              <a:rPr lang="en-US" sz="1800" dirty="0" smtClean="0"/>
              <a:t> (base layer) </a:t>
            </a:r>
            <a:r>
              <a:rPr lang="en-US" sz="1800" dirty="0" err="1" smtClean="0"/>
              <a:t>verschaft</a:t>
            </a:r>
            <a:r>
              <a:rPr lang="en-US" sz="1800" dirty="0" smtClean="0"/>
              <a:t> </a:t>
            </a:r>
            <a:r>
              <a:rPr lang="en-US" sz="1800" dirty="0" err="1" smtClean="0"/>
              <a:t>een</a:t>
            </a:r>
            <a:r>
              <a:rPr lang="en-US" sz="1800" dirty="0" smtClean="0"/>
              <a:t> </a:t>
            </a:r>
            <a:r>
              <a:rPr lang="en-US" sz="1800" dirty="0" err="1" smtClean="0"/>
              <a:t>lage</a:t>
            </a:r>
            <a:r>
              <a:rPr lang="en-US" sz="1800" dirty="0" smtClean="0"/>
              <a:t> </a:t>
            </a:r>
            <a:r>
              <a:rPr lang="en-US" sz="1800" dirty="0" err="1" smtClean="0"/>
              <a:t>kwaliteit</a:t>
            </a:r>
            <a:r>
              <a:rPr lang="en-US" sz="1800" dirty="0" smtClean="0"/>
              <a:t> </a:t>
            </a:r>
            <a:r>
              <a:rPr lang="en-US" sz="1800" dirty="0" err="1" smtClean="0"/>
              <a:t>aan</a:t>
            </a:r>
            <a:r>
              <a:rPr lang="en-US" sz="1800" dirty="0" smtClean="0"/>
              <a:t> </a:t>
            </a:r>
            <a:r>
              <a:rPr lang="en-US" sz="1800" dirty="0" err="1" smtClean="0"/>
              <a:t>een</a:t>
            </a:r>
            <a:r>
              <a:rPr lang="en-US" sz="1800" dirty="0" smtClean="0"/>
              <a:t> </a:t>
            </a:r>
            <a:r>
              <a:rPr lang="en-US" sz="1800" dirty="0" err="1" smtClean="0"/>
              <a:t>gereduceerde</a:t>
            </a:r>
            <a:r>
              <a:rPr lang="en-US" sz="1800" dirty="0" smtClean="0"/>
              <a:t> </a:t>
            </a:r>
            <a:r>
              <a:rPr lang="en-US" sz="1800" dirty="0" err="1" smtClean="0"/>
              <a:t>bitsnelheid</a:t>
            </a:r>
            <a:r>
              <a:rPr lang="en-US" sz="1800" dirty="0" smtClean="0"/>
              <a:t> (</a:t>
            </a:r>
            <a:r>
              <a:rPr lang="en-US" sz="1800" dirty="0" err="1" smtClean="0"/>
              <a:t>lagere</a:t>
            </a:r>
            <a:r>
              <a:rPr lang="en-US" sz="1800" dirty="0" smtClean="0"/>
              <a:t> PSNR)</a:t>
            </a:r>
          </a:p>
          <a:p>
            <a:pPr lvl="2" eaLnBrk="1" hangingPunct="1"/>
            <a:r>
              <a:rPr lang="en-US" sz="1600" dirty="0" err="1" smtClean="0"/>
              <a:t>bevat</a:t>
            </a:r>
            <a:r>
              <a:rPr lang="en-US" sz="1600" dirty="0" smtClean="0"/>
              <a:t> de </a:t>
            </a:r>
            <a:r>
              <a:rPr lang="en-US" sz="1600" dirty="0" err="1" smtClean="0"/>
              <a:t>ruwste</a:t>
            </a:r>
            <a:r>
              <a:rPr lang="en-US" sz="1600" dirty="0" smtClean="0"/>
              <a:t> </a:t>
            </a:r>
            <a:r>
              <a:rPr lang="en-US" sz="1600" dirty="0" err="1" smtClean="0"/>
              <a:t>benadering</a:t>
            </a:r>
            <a:r>
              <a:rPr lang="en-US" sz="1600" dirty="0" smtClean="0"/>
              <a:t> van </a:t>
            </a:r>
            <a:r>
              <a:rPr lang="en-US" sz="1600" dirty="0" err="1" smtClean="0"/>
              <a:t>bewegingsinformatie</a:t>
            </a:r>
            <a:r>
              <a:rPr lang="en-US" sz="1600" dirty="0" smtClean="0"/>
              <a:t> (e.g., </a:t>
            </a:r>
            <a:r>
              <a:rPr lang="en-US" sz="1600" dirty="0" err="1" smtClean="0"/>
              <a:t>bewegingsvectoren</a:t>
            </a:r>
            <a:r>
              <a:rPr lang="en-US" sz="1600" dirty="0" smtClean="0"/>
              <a:t>) en </a:t>
            </a:r>
            <a:r>
              <a:rPr lang="en-US" sz="1600" dirty="0" err="1" smtClean="0"/>
              <a:t>residuele</a:t>
            </a:r>
            <a:r>
              <a:rPr lang="en-US" sz="1600" dirty="0" smtClean="0"/>
              <a:t> data (</a:t>
            </a:r>
            <a:r>
              <a:rPr lang="en-US" sz="1600" dirty="0" err="1" smtClean="0"/>
              <a:t>transformatiecoëfficiënten</a:t>
            </a:r>
            <a:r>
              <a:rPr lang="en-US" sz="1600" dirty="0" smtClean="0"/>
              <a:t>)</a:t>
            </a:r>
          </a:p>
          <a:p>
            <a:pPr lvl="1" eaLnBrk="1" hangingPunct="1"/>
            <a:r>
              <a:rPr lang="en-US" sz="1800" dirty="0" err="1" smtClean="0"/>
              <a:t>hogere</a:t>
            </a:r>
            <a:r>
              <a:rPr lang="en-US" sz="1800" dirty="0" smtClean="0"/>
              <a:t> </a:t>
            </a:r>
            <a:r>
              <a:rPr lang="en-US" sz="1800" dirty="0" err="1" smtClean="0"/>
              <a:t>verfijningslagen</a:t>
            </a:r>
            <a:r>
              <a:rPr lang="en-US" sz="1800" dirty="0" smtClean="0"/>
              <a:t> </a:t>
            </a:r>
            <a:r>
              <a:rPr lang="en-US" sz="1800" dirty="0" err="1" smtClean="0"/>
              <a:t>bevatten</a:t>
            </a:r>
            <a:r>
              <a:rPr lang="en-US" sz="1800" dirty="0" smtClean="0"/>
              <a:t> </a:t>
            </a:r>
            <a:r>
              <a:rPr lang="en-US" sz="1800" b="1" dirty="0" err="1" smtClean="0"/>
              <a:t>informatie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voor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kwaliteitsverbetering</a:t>
            </a:r>
            <a:endParaRPr lang="en-US" sz="1800" b="1" dirty="0" smtClean="0"/>
          </a:p>
          <a:p>
            <a:pPr lvl="2" eaLnBrk="1" hangingPunct="1"/>
            <a:r>
              <a:rPr lang="en-US" sz="1600" dirty="0" err="1" smtClean="0"/>
              <a:t>meer</a:t>
            </a:r>
            <a:r>
              <a:rPr lang="en-US" sz="1600" dirty="0" smtClean="0"/>
              <a:t> accurate </a:t>
            </a:r>
            <a:r>
              <a:rPr lang="en-US" sz="1600" dirty="0" err="1" smtClean="0"/>
              <a:t>bewegingsinformatie</a:t>
            </a:r>
            <a:endParaRPr lang="en-US" sz="1600" dirty="0" smtClean="0"/>
          </a:p>
          <a:p>
            <a:pPr lvl="2" eaLnBrk="1" hangingPunct="1"/>
            <a:r>
              <a:rPr lang="en-US" sz="1600" dirty="0" smtClean="0"/>
              <a:t>‘</a:t>
            </a:r>
            <a:r>
              <a:rPr lang="en-US" sz="1600" dirty="0" err="1" smtClean="0"/>
              <a:t>fijnere</a:t>
            </a:r>
            <a:r>
              <a:rPr lang="en-US" sz="1600" dirty="0" smtClean="0"/>
              <a:t>’ </a:t>
            </a:r>
            <a:r>
              <a:rPr lang="en-US" sz="1600" dirty="0" err="1" smtClean="0"/>
              <a:t>transformatiecoëfficiënten</a:t>
            </a:r>
            <a:r>
              <a:rPr lang="en-US" sz="1600" dirty="0" smtClean="0"/>
              <a:t> (</a:t>
            </a:r>
            <a:r>
              <a:rPr lang="en-US" sz="1600" dirty="0" err="1" smtClean="0"/>
              <a:t>dankzij</a:t>
            </a:r>
            <a:r>
              <a:rPr lang="en-US" sz="1600" dirty="0" smtClean="0"/>
              <a:t> </a:t>
            </a:r>
            <a:r>
              <a:rPr lang="en-US" sz="1600" dirty="0" err="1" smtClean="0"/>
              <a:t>lagere</a:t>
            </a:r>
            <a:r>
              <a:rPr lang="en-US" sz="1600" dirty="0" smtClean="0"/>
              <a:t> QP)</a:t>
            </a:r>
          </a:p>
          <a:p>
            <a:pPr lvl="1" eaLnBrk="1" hangingPunct="1"/>
            <a:r>
              <a:rPr lang="en-US" sz="1800" dirty="0" err="1" smtClean="0"/>
              <a:t>enkel</a:t>
            </a:r>
            <a:r>
              <a:rPr lang="en-US" sz="1800" dirty="0" smtClean="0"/>
              <a:t> het </a:t>
            </a:r>
            <a:r>
              <a:rPr lang="en-US" sz="1800" dirty="0" err="1" smtClean="0"/>
              <a:t>verschil</a:t>
            </a:r>
            <a:r>
              <a:rPr lang="en-US" sz="1800" dirty="0" smtClean="0"/>
              <a:t> in </a:t>
            </a:r>
            <a:r>
              <a:rPr lang="en-US" sz="1800" dirty="0" err="1" smtClean="0"/>
              <a:t>beweging</a:t>
            </a:r>
            <a:r>
              <a:rPr lang="en-US" sz="1800" dirty="0" smtClean="0"/>
              <a:t> en </a:t>
            </a:r>
            <a:r>
              <a:rPr lang="en-US" sz="1800" dirty="0" err="1" smtClean="0"/>
              <a:t>residuele</a:t>
            </a:r>
            <a:r>
              <a:rPr lang="en-US" sz="1800" dirty="0" smtClean="0"/>
              <a:t> data </a:t>
            </a:r>
            <a:r>
              <a:rPr lang="en-US" sz="1800" dirty="0" err="1" smtClean="0"/>
              <a:t>moet</a:t>
            </a:r>
            <a:r>
              <a:rPr lang="en-US" sz="1800" dirty="0" smtClean="0"/>
              <a:t> </a:t>
            </a:r>
            <a:r>
              <a:rPr lang="en-US" sz="1800" dirty="0" err="1" smtClean="0"/>
              <a:t>geïncludeerd</a:t>
            </a:r>
            <a:r>
              <a:rPr lang="en-US" sz="1800" dirty="0" smtClean="0"/>
              <a:t> </a:t>
            </a:r>
            <a:r>
              <a:rPr lang="en-US" sz="1800" dirty="0" err="1" smtClean="0"/>
              <a:t>worden</a:t>
            </a:r>
            <a:r>
              <a:rPr lang="en-US" sz="1800" dirty="0" smtClean="0"/>
              <a:t> in </a:t>
            </a:r>
            <a:r>
              <a:rPr lang="en-US" sz="1800" dirty="0" err="1" smtClean="0"/>
              <a:t>uitbreidingslagen</a:t>
            </a:r>
            <a:endParaRPr lang="en-US" sz="1800" dirty="0" smtClean="0"/>
          </a:p>
          <a:p>
            <a:pPr lvl="2" eaLnBrk="1" hangingPunct="1"/>
            <a:r>
              <a:rPr lang="en-US" sz="1600" dirty="0" smtClean="0">
                <a:solidFill>
                  <a:srgbClr val="A50021"/>
                </a:solidFill>
              </a:rPr>
              <a:t>inter-layer motion prediction </a:t>
            </a:r>
          </a:p>
          <a:p>
            <a:pPr lvl="2" eaLnBrk="1" hangingPunct="1"/>
            <a:r>
              <a:rPr lang="en-US" sz="1600" dirty="0" smtClean="0">
                <a:solidFill>
                  <a:srgbClr val="A50021"/>
                </a:solidFill>
              </a:rPr>
              <a:t>inter-layer residual prediction</a:t>
            </a:r>
          </a:p>
          <a:p>
            <a:pPr lvl="2" eaLnBrk="1" hangingPunct="1"/>
            <a:r>
              <a:rPr lang="en-US" sz="1600" dirty="0" smtClean="0">
                <a:solidFill>
                  <a:srgbClr val="A50021"/>
                </a:solidFill>
              </a:rPr>
              <a:t>inter-layer intra prediction</a:t>
            </a:r>
          </a:p>
          <a:p>
            <a:pPr lvl="2" eaLnBrk="1" hangingPunct="1"/>
            <a:r>
              <a:rPr lang="en-US" sz="1600" dirty="0" err="1" smtClean="0"/>
              <a:t>leidt</a:t>
            </a:r>
            <a:r>
              <a:rPr lang="en-US" sz="1600" dirty="0" smtClean="0"/>
              <a:t> tot </a:t>
            </a:r>
            <a:r>
              <a:rPr lang="en-US" sz="1600" dirty="0" err="1" smtClean="0"/>
              <a:t>bitsnelheidsreductie</a:t>
            </a:r>
            <a:r>
              <a:rPr lang="en-US" sz="1600" dirty="0" smtClean="0"/>
              <a:t> in </a:t>
            </a:r>
            <a:r>
              <a:rPr lang="en-US" sz="1600" dirty="0" err="1" smtClean="0"/>
              <a:t>vergelijking</a:t>
            </a:r>
            <a:r>
              <a:rPr lang="en-US" sz="1600" dirty="0" smtClean="0"/>
              <a:t> met simulcast</a:t>
            </a:r>
          </a:p>
          <a:p>
            <a:pPr lvl="1" eaLnBrk="1" hangingPunct="1"/>
            <a:endParaRPr lang="en-US" sz="1800" dirty="0" smtClean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extensie van H.264/AVC: kwaliteitsschaalbaarheid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>
          <a:xfrm>
            <a:off x="4633876" y="1295400"/>
            <a:ext cx="3997361" cy="4899025"/>
          </a:xfrm>
        </p:spPr>
        <p:txBody>
          <a:bodyPr/>
          <a:lstStyle/>
          <a:p>
            <a:pPr eaLnBrk="1" hangingPunct="1"/>
            <a:r>
              <a:rPr lang="en-US" sz="1800" dirty="0" err="1" smtClean="0"/>
              <a:t>Hiërarchische</a:t>
            </a:r>
            <a:r>
              <a:rPr lang="en-US" sz="1800" dirty="0" smtClean="0"/>
              <a:t> </a:t>
            </a:r>
            <a:r>
              <a:rPr lang="en-US" sz="1800" dirty="0" err="1" smtClean="0"/>
              <a:t>bewegingscompensatie</a:t>
            </a:r>
            <a:r>
              <a:rPr lang="en-US" sz="1800" dirty="0" smtClean="0"/>
              <a:t> </a:t>
            </a:r>
            <a:r>
              <a:rPr lang="en-US" sz="1800" dirty="0" err="1" smtClean="0"/>
              <a:t>wordt</a:t>
            </a:r>
            <a:r>
              <a:rPr lang="en-US" sz="1800" dirty="0" smtClean="0"/>
              <a:t> </a:t>
            </a:r>
            <a:r>
              <a:rPr lang="en-US" sz="1800" dirty="0" err="1" smtClean="0"/>
              <a:t>toegepast</a:t>
            </a:r>
            <a:r>
              <a:rPr lang="en-US" sz="1800" dirty="0" smtClean="0"/>
              <a:t> in </a:t>
            </a:r>
            <a:r>
              <a:rPr lang="en-US" sz="1800" dirty="0" err="1" smtClean="0"/>
              <a:t>beide</a:t>
            </a:r>
            <a:r>
              <a:rPr lang="en-US" sz="1800" dirty="0" smtClean="0"/>
              <a:t> </a:t>
            </a:r>
            <a:r>
              <a:rPr lang="en-US" sz="1800" dirty="0" err="1" smtClean="0"/>
              <a:t>lagen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temporele</a:t>
            </a:r>
            <a:r>
              <a:rPr lang="en-US" sz="1800" dirty="0" smtClean="0"/>
              <a:t> </a:t>
            </a:r>
            <a:r>
              <a:rPr lang="en-US" sz="1800" dirty="0" err="1" smtClean="0"/>
              <a:t>predictie</a:t>
            </a:r>
            <a:r>
              <a:rPr lang="en-US" sz="1800" dirty="0" smtClean="0"/>
              <a:t> </a:t>
            </a:r>
            <a:r>
              <a:rPr lang="en-US" sz="1800" dirty="0" err="1" smtClean="0"/>
              <a:t>zoals</a:t>
            </a:r>
            <a:r>
              <a:rPr lang="en-US" sz="1800" dirty="0" smtClean="0"/>
              <a:t> in  ‘single-layer’ H.264/AVC</a:t>
            </a:r>
          </a:p>
          <a:p>
            <a:pPr lvl="1" eaLnBrk="1" hangingPunct="1"/>
            <a:r>
              <a:rPr lang="en-US" sz="1800" dirty="0" smtClean="0"/>
              <a:t>‘</a:t>
            </a:r>
            <a:r>
              <a:rPr lang="en-US" sz="1800" dirty="0" err="1" smtClean="0"/>
              <a:t>horizontale</a:t>
            </a:r>
            <a:r>
              <a:rPr lang="en-US" sz="1800" dirty="0" smtClean="0"/>
              <a:t>’ </a:t>
            </a:r>
            <a:r>
              <a:rPr lang="en-US" sz="1800" dirty="0" err="1" smtClean="0"/>
              <a:t>predictie</a:t>
            </a:r>
            <a:r>
              <a:rPr lang="en-US" sz="1800" dirty="0" smtClean="0"/>
              <a:t> in </a:t>
            </a:r>
            <a:r>
              <a:rPr lang="en-US" sz="1800" dirty="0" err="1" smtClean="0"/>
              <a:t>figuur</a:t>
            </a:r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err="1" smtClean="0"/>
              <a:t>Predictie</a:t>
            </a:r>
            <a:r>
              <a:rPr lang="en-US" sz="1800" dirty="0" smtClean="0"/>
              <a:t> </a:t>
            </a:r>
            <a:r>
              <a:rPr lang="en-US" sz="1800" dirty="0" err="1" smtClean="0"/>
              <a:t>tussen</a:t>
            </a:r>
            <a:r>
              <a:rPr lang="en-US" sz="1800" dirty="0" smtClean="0"/>
              <a:t> </a:t>
            </a:r>
            <a:r>
              <a:rPr lang="en-US" sz="1800" dirty="0" err="1" smtClean="0"/>
              <a:t>lagen</a:t>
            </a:r>
            <a:r>
              <a:rPr lang="en-US" sz="1800" dirty="0" smtClean="0"/>
              <a:t> </a:t>
            </a:r>
            <a:r>
              <a:rPr lang="en-US" sz="1800" dirty="0" err="1" smtClean="0"/>
              <a:t>onderling</a:t>
            </a:r>
            <a:r>
              <a:rPr lang="en-US" sz="1800" dirty="0" smtClean="0"/>
              <a:t> </a:t>
            </a:r>
            <a:r>
              <a:rPr lang="en-US" sz="1800" dirty="0" err="1" smtClean="0"/>
              <a:t>vergroot</a:t>
            </a:r>
            <a:r>
              <a:rPr lang="en-US" sz="1800" dirty="0" smtClean="0"/>
              <a:t> de RD-</a:t>
            </a:r>
            <a:r>
              <a:rPr lang="en-US" sz="1800" dirty="0" err="1" smtClean="0"/>
              <a:t>prestatie</a:t>
            </a:r>
            <a:r>
              <a:rPr lang="en-US" sz="1800" dirty="0" smtClean="0"/>
              <a:t> in </a:t>
            </a:r>
            <a:r>
              <a:rPr lang="en-US" sz="1800" dirty="0" err="1" smtClean="0"/>
              <a:t>vergelijking</a:t>
            </a:r>
            <a:r>
              <a:rPr lang="en-US" sz="1800" dirty="0" smtClean="0"/>
              <a:t> met simulcast</a:t>
            </a:r>
          </a:p>
          <a:p>
            <a:pPr lvl="1" eaLnBrk="1" hangingPunct="1"/>
            <a:r>
              <a:rPr lang="en-US" sz="1800" dirty="0" err="1" smtClean="0"/>
              <a:t>bewegingsinformatie</a:t>
            </a:r>
            <a:r>
              <a:rPr lang="en-US" sz="1800" dirty="0" smtClean="0"/>
              <a:t> en </a:t>
            </a:r>
            <a:r>
              <a:rPr lang="en-US" sz="1800" dirty="0" err="1" smtClean="0"/>
              <a:t>residuele</a:t>
            </a:r>
            <a:r>
              <a:rPr lang="en-US" sz="1800" dirty="0" smtClean="0"/>
              <a:t> data </a:t>
            </a:r>
            <a:r>
              <a:rPr lang="en-US" sz="1800" dirty="0" err="1" smtClean="0"/>
              <a:t>kunnen</a:t>
            </a:r>
            <a:r>
              <a:rPr lang="en-US" sz="1800" dirty="0" smtClean="0"/>
              <a:t> </a:t>
            </a:r>
            <a:r>
              <a:rPr lang="en-US" sz="1800" dirty="0" err="1" smtClean="0"/>
              <a:t>gebruikt</a:t>
            </a:r>
            <a:r>
              <a:rPr lang="en-US" sz="1800" dirty="0" smtClean="0"/>
              <a:t> </a:t>
            </a:r>
            <a:r>
              <a:rPr lang="en-US" sz="1800" dirty="0" err="1" smtClean="0"/>
              <a:t>worden</a:t>
            </a:r>
            <a:r>
              <a:rPr lang="en-US" sz="1800" dirty="0" smtClean="0"/>
              <a:t> </a:t>
            </a:r>
            <a:r>
              <a:rPr lang="en-US" sz="1800" dirty="0" err="1" smtClean="0"/>
              <a:t>als</a:t>
            </a:r>
            <a:r>
              <a:rPr lang="en-US" sz="1800" dirty="0" smtClean="0"/>
              <a:t> </a:t>
            </a:r>
            <a:r>
              <a:rPr lang="en-US" sz="1800" dirty="0" err="1" smtClean="0"/>
              <a:t>voorspelling</a:t>
            </a:r>
            <a:endParaRPr lang="en-US" sz="1800" dirty="0" smtClean="0"/>
          </a:p>
          <a:p>
            <a:pPr lvl="1" eaLnBrk="1" hangingPunct="1"/>
            <a:r>
              <a:rPr lang="en-US" sz="1800" dirty="0" smtClean="0"/>
              <a:t>‘</a:t>
            </a:r>
            <a:r>
              <a:rPr lang="en-US" sz="1800" dirty="0" err="1" smtClean="0"/>
              <a:t>verticale</a:t>
            </a:r>
            <a:r>
              <a:rPr lang="en-US" sz="1800" dirty="0" smtClean="0"/>
              <a:t>’ </a:t>
            </a:r>
            <a:r>
              <a:rPr lang="en-US" sz="1800" dirty="0" err="1" smtClean="0"/>
              <a:t>predictie</a:t>
            </a:r>
            <a:r>
              <a:rPr lang="en-US" sz="1800" dirty="0" smtClean="0"/>
              <a:t> in </a:t>
            </a:r>
            <a:r>
              <a:rPr lang="en-US" sz="1800" dirty="0" err="1" smtClean="0"/>
              <a:t>figuur</a:t>
            </a:r>
            <a:endParaRPr lang="en-US" sz="1800" dirty="0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extensie van H.264/AVC: kwaliteitsschaalbaarheid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55675" y="1295400"/>
          <a:ext cx="3463925" cy="4792663"/>
        </p:xfrm>
        <a:graphic>
          <a:graphicData uri="http://schemas.openxmlformats.org/presentationml/2006/ole">
            <p:oleObj spid="_x0000_s1055" name="Visio" r:id="rId4" imgW="5301530" imgH="7338681" progId="Visio.Drawing.11">
              <p:embed/>
            </p:oleObj>
          </a:graphicData>
        </a:graphic>
      </p:graphicFrame>
      <p:sp>
        <p:nvSpPr>
          <p:cNvPr id="44047" name="TextBox 23"/>
          <p:cNvSpPr txBox="1">
            <a:spLocks noChangeArrowheads="1"/>
          </p:cNvSpPr>
          <p:nvPr/>
        </p:nvSpPr>
        <p:spPr bwMode="auto">
          <a:xfrm>
            <a:off x="53975" y="3200400"/>
            <a:ext cx="1166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  <a:cs typeface="Arial" charset="0"/>
              </a:rPr>
              <a:t>Laag n+1</a:t>
            </a:r>
          </a:p>
        </p:txBody>
      </p:sp>
      <p:sp>
        <p:nvSpPr>
          <p:cNvPr id="44048" name="TextBox 24"/>
          <p:cNvSpPr txBox="1">
            <a:spLocks noChangeArrowheads="1"/>
          </p:cNvSpPr>
          <p:nvPr/>
        </p:nvSpPr>
        <p:spPr bwMode="auto">
          <a:xfrm>
            <a:off x="76200" y="5424488"/>
            <a:ext cx="873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  <a:cs typeface="Arial" charset="0"/>
              </a:rPr>
              <a:t>Laag 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extensie van H.264/AVC: kwaliteitsschaalbaarheid</a:t>
            </a:r>
          </a:p>
        </p:txBody>
      </p:sp>
      <p:pic>
        <p:nvPicPr>
          <p:cNvPr id="307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" y="1223963"/>
            <a:ext cx="7556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513" y="1273175"/>
            <a:ext cx="75565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788" y="1335088"/>
            <a:ext cx="75723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" name="Text Box 39"/>
          <p:cNvSpPr txBox="1">
            <a:spLocks noChangeArrowheads="1"/>
          </p:cNvSpPr>
          <p:nvPr/>
        </p:nvSpPr>
        <p:spPr bwMode="auto">
          <a:xfrm>
            <a:off x="7702550" y="2724150"/>
            <a:ext cx="10191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Tahoma" pitchFamily="34" charset="0"/>
                <a:cs typeface="Arial" charset="0"/>
              </a:rPr>
              <a:t>Gecodeerde</a:t>
            </a:r>
            <a:br>
              <a:rPr lang="en-US" sz="1200">
                <a:solidFill>
                  <a:srgbClr val="000000"/>
                </a:solidFill>
                <a:latin typeface="Tahoma" pitchFamily="34" charset="0"/>
                <a:cs typeface="Arial" charset="0"/>
              </a:rPr>
            </a:br>
            <a:r>
              <a:rPr lang="en-US" sz="1200">
                <a:solidFill>
                  <a:srgbClr val="000000"/>
                </a:solidFill>
                <a:latin typeface="Tahoma" pitchFamily="34" charset="0"/>
                <a:cs typeface="Arial" charset="0"/>
              </a:rPr>
              <a:t>schaalbare</a:t>
            </a:r>
            <a:br>
              <a:rPr lang="en-US" sz="1200">
                <a:solidFill>
                  <a:srgbClr val="000000"/>
                </a:solidFill>
                <a:latin typeface="Tahoma" pitchFamily="34" charset="0"/>
                <a:cs typeface="Arial" charset="0"/>
              </a:rPr>
            </a:br>
            <a:r>
              <a:rPr lang="en-US" sz="1200">
                <a:solidFill>
                  <a:srgbClr val="000000"/>
                </a:solidFill>
                <a:latin typeface="Tahoma" pitchFamily="34" charset="0"/>
                <a:cs typeface="Arial" charset="0"/>
              </a:rPr>
              <a:t>videostroom</a:t>
            </a:r>
          </a:p>
        </p:txBody>
      </p:sp>
      <p:sp>
        <p:nvSpPr>
          <p:cNvPr id="137" name="Oval 46"/>
          <p:cNvSpPr>
            <a:spLocks noChangeArrowheads="1"/>
          </p:cNvSpPr>
          <p:nvPr/>
        </p:nvSpPr>
        <p:spPr bwMode="auto">
          <a:xfrm>
            <a:off x="7396163" y="3543300"/>
            <a:ext cx="1631950" cy="495300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Trebuchet MS"/>
              </a:rPr>
              <a:t>Multiplexer</a:t>
            </a:r>
          </a:p>
        </p:txBody>
      </p:sp>
      <p:cxnSp>
        <p:nvCxnSpPr>
          <p:cNvPr id="30728" name="AutoShape 53"/>
          <p:cNvCxnSpPr>
            <a:cxnSpLocks noChangeShapeType="1"/>
            <a:stCxn id="137" idx="0"/>
            <a:endCxn id="136" idx="2"/>
          </p:cNvCxnSpPr>
          <p:nvPr/>
        </p:nvCxnSpPr>
        <p:spPr bwMode="auto">
          <a:xfrm rot="5400000" flipH="1" flipV="1">
            <a:off x="8125619" y="3456782"/>
            <a:ext cx="173037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43" name="Rectangle 19"/>
          <p:cNvSpPr>
            <a:spLocks noChangeArrowheads="1"/>
          </p:cNvSpPr>
          <p:nvPr/>
        </p:nvSpPr>
        <p:spPr bwMode="auto">
          <a:xfrm>
            <a:off x="5600700" y="1698625"/>
            <a:ext cx="1312863" cy="148431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 sz="120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cxnSp>
        <p:nvCxnSpPr>
          <p:cNvPr id="30730" name="AutoShape 50"/>
          <p:cNvCxnSpPr>
            <a:cxnSpLocks noChangeShapeType="1"/>
            <a:endCxn id="137" idx="2"/>
          </p:cNvCxnSpPr>
          <p:nvPr/>
        </p:nvCxnSpPr>
        <p:spPr bwMode="auto">
          <a:xfrm flipV="1">
            <a:off x="6913563" y="3790950"/>
            <a:ext cx="482600" cy="1350963"/>
          </a:xfrm>
          <a:prstGeom prst="bentConnector3">
            <a:avLst>
              <a:gd name="adj1" fmla="val 49671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30733" name="Line 52"/>
          <p:cNvSpPr>
            <a:spLocks noChangeShapeType="1"/>
          </p:cNvSpPr>
          <p:nvPr/>
        </p:nvSpPr>
        <p:spPr bwMode="auto">
          <a:xfrm>
            <a:off x="3536950" y="1833563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4" name="Text Box 53"/>
          <p:cNvSpPr txBox="1">
            <a:spLocks noChangeArrowheads="1"/>
          </p:cNvSpPr>
          <p:nvPr/>
        </p:nvSpPr>
        <p:spPr bwMode="auto">
          <a:xfrm>
            <a:off x="4002088" y="1603375"/>
            <a:ext cx="16160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Bewegingsinformatie</a:t>
            </a:r>
          </a:p>
        </p:txBody>
      </p:sp>
      <p:sp>
        <p:nvSpPr>
          <p:cNvPr id="30735" name="Line 54"/>
          <p:cNvSpPr>
            <a:spLocks noChangeShapeType="1"/>
          </p:cNvSpPr>
          <p:nvPr/>
        </p:nvSpPr>
        <p:spPr bwMode="auto">
          <a:xfrm>
            <a:off x="3536950" y="2238375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6" name="Text Box 55"/>
          <p:cNvSpPr txBox="1">
            <a:spLocks noChangeArrowheads="1"/>
          </p:cNvSpPr>
          <p:nvPr/>
        </p:nvSpPr>
        <p:spPr bwMode="auto">
          <a:xfrm>
            <a:off x="4962525" y="2008188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30737" name="Line 56"/>
          <p:cNvSpPr>
            <a:spLocks noChangeShapeType="1"/>
          </p:cNvSpPr>
          <p:nvPr/>
        </p:nvSpPr>
        <p:spPr bwMode="auto">
          <a:xfrm>
            <a:off x="4302125" y="2687638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8" name="Text Box 57"/>
          <p:cNvSpPr txBox="1">
            <a:spLocks noChangeArrowheads="1"/>
          </p:cNvSpPr>
          <p:nvPr/>
        </p:nvSpPr>
        <p:spPr bwMode="auto">
          <a:xfrm>
            <a:off x="4976813" y="2459038"/>
            <a:ext cx="6032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Modes</a:t>
            </a:r>
          </a:p>
        </p:txBody>
      </p:sp>
      <p:sp>
        <p:nvSpPr>
          <p:cNvPr id="30739" name="Line 58"/>
          <p:cNvSpPr>
            <a:spLocks noChangeShapeType="1"/>
          </p:cNvSpPr>
          <p:nvPr/>
        </p:nvSpPr>
        <p:spPr bwMode="auto">
          <a:xfrm>
            <a:off x="4302125" y="3094038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40" name="Text Box 59"/>
          <p:cNvSpPr txBox="1">
            <a:spLocks noChangeArrowheads="1"/>
          </p:cNvSpPr>
          <p:nvPr/>
        </p:nvSpPr>
        <p:spPr bwMode="auto">
          <a:xfrm>
            <a:off x="4949825" y="2863850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cxnSp>
        <p:nvCxnSpPr>
          <p:cNvPr id="30741" name="AutoShape 60"/>
          <p:cNvCxnSpPr>
            <a:cxnSpLocks noChangeShapeType="1"/>
            <a:stCxn id="143" idx="3"/>
            <a:endCxn id="137" idx="2"/>
          </p:cNvCxnSpPr>
          <p:nvPr/>
        </p:nvCxnSpPr>
        <p:spPr bwMode="auto">
          <a:xfrm>
            <a:off x="6913563" y="2441575"/>
            <a:ext cx="482600" cy="1349375"/>
          </a:xfrm>
          <a:prstGeom prst="bentConnector3">
            <a:avLst>
              <a:gd name="adj1" fmla="val 4967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5600700" y="4398963"/>
            <a:ext cx="1312863" cy="148431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 sz="120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0743" name="Line 64"/>
          <p:cNvSpPr>
            <a:spLocks noChangeShapeType="1"/>
          </p:cNvSpPr>
          <p:nvPr/>
        </p:nvSpPr>
        <p:spPr bwMode="auto">
          <a:xfrm>
            <a:off x="3536950" y="4533900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45" name="Line 66"/>
          <p:cNvSpPr>
            <a:spLocks noChangeShapeType="1"/>
          </p:cNvSpPr>
          <p:nvPr/>
        </p:nvSpPr>
        <p:spPr bwMode="auto">
          <a:xfrm>
            <a:off x="3536950" y="4938713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cxnSp>
        <p:nvCxnSpPr>
          <p:cNvPr id="30747" name="AutoShape 79"/>
          <p:cNvCxnSpPr>
            <a:cxnSpLocks noChangeShapeType="1"/>
          </p:cNvCxnSpPr>
          <p:nvPr/>
        </p:nvCxnSpPr>
        <p:spPr bwMode="auto">
          <a:xfrm rot="-5400000">
            <a:off x="2184400" y="3386138"/>
            <a:ext cx="2114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1" name="Rectangle 12"/>
          <p:cNvSpPr>
            <a:spLocks noChangeArrowheads="1"/>
          </p:cNvSpPr>
          <p:nvPr/>
        </p:nvSpPr>
        <p:spPr bwMode="auto">
          <a:xfrm>
            <a:off x="1916113" y="1743075"/>
            <a:ext cx="1978025" cy="58578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b="1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Hiërarchische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gecompenseerde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730625" y="2597150"/>
            <a:ext cx="1169988" cy="58578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Intra-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168" name="Rectangle 59"/>
          <p:cNvSpPr>
            <a:spLocks noChangeArrowheads="1"/>
          </p:cNvSpPr>
          <p:nvPr/>
        </p:nvSpPr>
        <p:spPr bwMode="auto">
          <a:xfrm>
            <a:off x="1827213" y="4308475"/>
            <a:ext cx="5175250" cy="1665288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nl-BE" sz="120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4" name="Rectangle 59"/>
          <p:cNvSpPr>
            <a:spLocks noChangeArrowheads="1"/>
          </p:cNvSpPr>
          <p:nvPr/>
        </p:nvSpPr>
        <p:spPr bwMode="auto">
          <a:xfrm>
            <a:off x="1827213" y="1608138"/>
            <a:ext cx="5175250" cy="1665287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nl-BE" sz="120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2763838" y="3589338"/>
            <a:ext cx="1031875" cy="449262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IL </a:t>
            </a:r>
            <a:r>
              <a:rPr lang="en-US" sz="1200" b="1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cxnSp>
        <p:nvCxnSpPr>
          <p:cNvPr id="30754" name="AutoShape 99"/>
          <p:cNvCxnSpPr>
            <a:cxnSpLocks noChangeShapeType="1"/>
          </p:cNvCxnSpPr>
          <p:nvPr/>
        </p:nvCxnSpPr>
        <p:spPr bwMode="auto">
          <a:xfrm rot="-5400000">
            <a:off x="1174750" y="3386138"/>
            <a:ext cx="2114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755" name="AutoShape 100"/>
          <p:cNvCxnSpPr>
            <a:cxnSpLocks noChangeShapeType="1"/>
          </p:cNvCxnSpPr>
          <p:nvPr/>
        </p:nvCxnSpPr>
        <p:spPr bwMode="auto">
          <a:xfrm rot="-5400000">
            <a:off x="3244850" y="4241800"/>
            <a:ext cx="2114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3836988" y="3587750"/>
            <a:ext cx="931862" cy="44926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IL </a:t>
            </a:r>
            <a: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intra-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774825" y="3587750"/>
            <a:ext cx="931863" cy="44926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IL </a:t>
            </a:r>
            <a:r>
              <a:rPr lang="en-US" sz="1200" b="1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residuele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916113" y="4443413"/>
            <a:ext cx="2028825" cy="58578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b="1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Hiërarchische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gecompenseerde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0759" name="Line 101"/>
          <p:cNvSpPr>
            <a:spLocks noChangeShapeType="1"/>
          </p:cNvSpPr>
          <p:nvPr/>
        </p:nvSpPr>
        <p:spPr bwMode="auto">
          <a:xfrm>
            <a:off x="4302125" y="5387975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61" name="Line 103"/>
          <p:cNvSpPr>
            <a:spLocks noChangeShapeType="1"/>
          </p:cNvSpPr>
          <p:nvPr/>
        </p:nvSpPr>
        <p:spPr bwMode="auto">
          <a:xfrm>
            <a:off x="4302125" y="5794375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730625" y="5297488"/>
            <a:ext cx="1169988" cy="58578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Intra-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cxnSp>
        <p:nvCxnSpPr>
          <p:cNvPr id="30764" name="AutoShape 105"/>
          <p:cNvCxnSpPr>
            <a:cxnSpLocks noChangeShapeType="1"/>
          </p:cNvCxnSpPr>
          <p:nvPr/>
        </p:nvCxnSpPr>
        <p:spPr bwMode="auto">
          <a:xfrm rot="16200000" flipH="1">
            <a:off x="1005682" y="1620043"/>
            <a:ext cx="654050" cy="98901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30765" name="AutoShape 107"/>
          <p:cNvCxnSpPr>
            <a:cxnSpLocks noChangeShapeType="1"/>
            <a:endCxn id="168" idx="1"/>
          </p:cNvCxnSpPr>
          <p:nvPr/>
        </p:nvCxnSpPr>
        <p:spPr bwMode="auto">
          <a:xfrm rot="16200000" flipH="1">
            <a:off x="-344487" y="2970212"/>
            <a:ext cx="3354388" cy="98901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30769" name="Text Box 108"/>
          <p:cNvSpPr txBox="1">
            <a:spLocks noChangeArrowheads="1"/>
          </p:cNvSpPr>
          <p:nvPr/>
        </p:nvSpPr>
        <p:spPr bwMode="auto">
          <a:xfrm>
            <a:off x="2097088" y="5973763"/>
            <a:ext cx="306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3300"/>
                </a:solidFill>
                <a:latin typeface="Trebuchet MS" pitchFamily="34" charset="0"/>
                <a:cs typeface="Arial" charset="0"/>
              </a:rPr>
              <a:t>Encoderen van basislaag (lage kwaliteit)</a:t>
            </a:r>
          </a:p>
        </p:txBody>
      </p:sp>
      <p:sp>
        <p:nvSpPr>
          <p:cNvPr id="30770" name="Text Box 109"/>
          <p:cNvSpPr txBox="1">
            <a:spLocks noChangeArrowheads="1"/>
          </p:cNvSpPr>
          <p:nvPr/>
        </p:nvSpPr>
        <p:spPr bwMode="auto">
          <a:xfrm>
            <a:off x="2097088" y="1338263"/>
            <a:ext cx="36274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3300"/>
                </a:solidFill>
                <a:latin typeface="Trebuchet MS" pitchFamily="34" charset="0"/>
                <a:cs typeface="Arial" charset="0"/>
              </a:rPr>
              <a:t>Encoderen van uitbreidingslaag (hoge kwaliteit)</a:t>
            </a: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5741988" y="1851025"/>
            <a:ext cx="1084262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Transformatie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5741988" y="2232025"/>
            <a:ext cx="1084262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b="1" dirty="0" err="1">
                <a:solidFill>
                  <a:srgbClr val="FF3300"/>
                </a:solidFill>
                <a:latin typeface="Trebuchet MS" pitchFamily="34" charset="0"/>
                <a:cs typeface="Arial" charset="0"/>
              </a:rPr>
              <a:t>Quantisatie</a:t>
            </a:r>
            <a:endParaRPr lang="en-US" sz="1200" b="1" dirty="0">
              <a:solidFill>
                <a:srgbClr val="FF33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5741988" y="2613025"/>
            <a:ext cx="1084262" cy="4349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Entropie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codering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3" name="Rectangle 19"/>
          <p:cNvSpPr>
            <a:spLocks noChangeArrowheads="1"/>
          </p:cNvSpPr>
          <p:nvPr/>
        </p:nvSpPr>
        <p:spPr bwMode="auto">
          <a:xfrm>
            <a:off x="5741988" y="4549775"/>
            <a:ext cx="1084262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Transformatie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5741988" y="4930775"/>
            <a:ext cx="1084262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b="1" dirty="0" err="1">
                <a:solidFill>
                  <a:srgbClr val="FF3300"/>
                </a:solidFill>
                <a:latin typeface="Trebuchet MS" pitchFamily="34" charset="0"/>
                <a:cs typeface="Arial" charset="0"/>
              </a:rPr>
              <a:t>Quantisatie</a:t>
            </a:r>
            <a:endParaRPr lang="en-US" sz="1200" b="1" dirty="0">
              <a:solidFill>
                <a:srgbClr val="FF33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5741988" y="5311775"/>
            <a:ext cx="1084262" cy="4349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Entropie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codering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428091" name="Oval 59"/>
          <p:cNvSpPr>
            <a:spLocks noChangeArrowheads="1"/>
          </p:cNvSpPr>
          <p:nvPr/>
        </p:nvSpPr>
        <p:spPr bwMode="auto">
          <a:xfrm>
            <a:off x="5638800" y="2111375"/>
            <a:ext cx="1219200" cy="533400"/>
          </a:xfrm>
          <a:prstGeom prst="ellipse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nl-BE"/>
          </a:p>
        </p:txBody>
      </p:sp>
      <p:sp>
        <p:nvSpPr>
          <p:cNvPr id="428092" name="Oval 60"/>
          <p:cNvSpPr>
            <a:spLocks noChangeArrowheads="1"/>
          </p:cNvSpPr>
          <p:nvPr/>
        </p:nvSpPr>
        <p:spPr bwMode="auto">
          <a:xfrm>
            <a:off x="5638800" y="4800600"/>
            <a:ext cx="1219200" cy="533400"/>
          </a:xfrm>
          <a:prstGeom prst="ellipse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nl-BE"/>
          </a:p>
        </p:txBody>
      </p:sp>
      <p:sp>
        <p:nvSpPr>
          <p:cNvPr id="428095" name="Text Box 63"/>
          <p:cNvSpPr txBox="1">
            <a:spLocks noChangeArrowheads="1"/>
          </p:cNvSpPr>
          <p:nvPr/>
        </p:nvSpPr>
        <p:spPr bwMode="auto">
          <a:xfrm>
            <a:off x="7239000" y="2209800"/>
            <a:ext cx="1157288" cy="3365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QP</a:t>
            </a:r>
            <a:r>
              <a:rPr lang="en-US" baseline="-25000">
                <a:solidFill>
                  <a:srgbClr val="FF3300"/>
                </a:solidFill>
              </a:rPr>
              <a:t>2</a:t>
            </a:r>
            <a:r>
              <a:rPr lang="en-US">
                <a:solidFill>
                  <a:srgbClr val="FF3300"/>
                </a:solidFill>
              </a:rPr>
              <a:t> &lt; QP</a:t>
            </a:r>
            <a:r>
              <a:rPr lang="en-US" baseline="-250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428096" name="Text Box 64"/>
          <p:cNvSpPr txBox="1">
            <a:spLocks noChangeArrowheads="1"/>
          </p:cNvSpPr>
          <p:nvPr/>
        </p:nvSpPr>
        <p:spPr bwMode="auto">
          <a:xfrm>
            <a:off x="7239000" y="4876800"/>
            <a:ext cx="552450" cy="3365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QP</a:t>
            </a:r>
            <a:r>
              <a:rPr lang="en-US" baseline="-250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55" name="Text Box 53"/>
          <p:cNvSpPr txBox="1">
            <a:spLocks noChangeArrowheads="1"/>
          </p:cNvSpPr>
          <p:nvPr/>
        </p:nvSpPr>
        <p:spPr bwMode="auto">
          <a:xfrm>
            <a:off x="4005263" y="4318000"/>
            <a:ext cx="161607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Bewegingsinformatie</a:t>
            </a:r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4965700" y="4722813"/>
            <a:ext cx="6254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57" name="Text Box 57"/>
          <p:cNvSpPr txBox="1">
            <a:spLocks noChangeArrowheads="1"/>
          </p:cNvSpPr>
          <p:nvPr/>
        </p:nvSpPr>
        <p:spPr bwMode="auto">
          <a:xfrm>
            <a:off x="4979988" y="5173663"/>
            <a:ext cx="6032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Modes</a:t>
            </a:r>
          </a:p>
        </p:txBody>
      </p:sp>
      <p:sp>
        <p:nvSpPr>
          <p:cNvPr id="58" name="Text Box 59"/>
          <p:cNvSpPr txBox="1">
            <a:spLocks noChangeArrowheads="1"/>
          </p:cNvSpPr>
          <p:nvPr/>
        </p:nvSpPr>
        <p:spPr bwMode="auto">
          <a:xfrm>
            <a:off x="4953000" y="5578475"/>
            <a:ext cx="627063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 animBg="1"/>
      <p:bldP spid="143" grpId="0" animBg="1"/>
      <p:bldP spid="30733" grpId="0" animBg="1"/>
      <p:bldP spid="30734" grpId="0"/>
      <p:bldP spid="30735" grpId="0" animBg="1"/>
      <p:bldP spid="30736" grpId="0"/>
      <p:bldP spid="30737" grpId="0" animBg="1"/>
      <p:bldP spid="30738" grpId="0"/>
      <p:bldP spid="30739" grpId="0" animBg="1"/>
      <p:bldP spid="30740" grpId="0"/>
      <p:bldP spid="2" grpId="0" animBg="1"/>
      <p:bldP spid="30743" grpId="0" animBg="1"/>
      <p:bldP spid="30745" grpId="0" animBg="1"/>
      <p:bldP spid="141" grpId="0" animBg="1"/>
      <p:bldP spid="3" grpId="0" animBg="1"/>
      <p:bldP spid="168" grpId="0" animBg="1"/>
      <p:bldP spid="4" grpId="0" animBg="1"/>
      <p:bldP spid="5" grpId="0" animBg="1"/>
      <p:bldP spid="6" grpId="0" animBg="1"/>
      <p:bldP spid="7" grpId="0" animBg="1"/>
      <p:bldP spid="8" grpId="0" animBg="1"/>
      <p:bldP spid="30759" grpId="0" animBg="1"/>
      <p:bldP spid="30761" grpId="0" animBg="1"/>
      <p:bldP spid="9" grpId="0" animBg="1"/>
      <p:bldP spid="30769" grpId="0"/>
      <p:bldP spid="30770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28091" grpId="0" animBg="1"/>
      <p:bldP spid="428092" grpId="0" animBg="1"/>
      <p:bldP spid="428095" grpId="0"/>
      <p:bldP spid="428096" grpId="0"/>
      <p:bldP spid="55" grpId="0"/>
      <p:bldP spid="56" grpId="0"/>
      <p:bldP spid="5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extensie van H.264/AVC: kwaliteitsschaalbaarheid</a:t>
            </a:r>
          </a:p>
        </p:txBody>
      </p:sp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881063" y="4108450"/>
            <a:ext cx="134937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881063" y="3119438"/>
            <a:ext cx="134937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89" name="Rectangle 5"/>
          <p:cNvSpPr>
            <a:spLocks noChangeArrowheads="1"/>
          </p:cNvSpPr>
          <p:nvPr/>
        </p:nvSpPr>
        <p:spPr bwMode="auto">
          <a:xfrm>
            <a:off x="1241425" y="4108450"/>
            <a:ext cx="134938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90" name="Rectangle 6"/>
          <p:cNvSpPr>
            <a:spLocks noChangeArrowheads="1"/>
          </p:cNvSpPr>
          <p:nvPr/>
        </p:nvSpPr>
        <p:spPr bwMode="auto">
          <a:xfrm>
            <a:off x="1241425" y="3119438"/>
            <a:ext cx="134938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91" name="Rectangle 7"/>
          <p:cNvSpPr>
            <a:spLocks noChangeArrowheads="1"/>
          </p:cNvSpPr>
          <p:nvPr/>
        </p:nvSpPr>
        <p:spPr bwMode="auto">
          <a:xfrm>
            <a:off x="1601788" y="4108450"/>
            <a:ext cx="134937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92" name="Rectangle 8"/>
          <p:cNvSpPr>
            <a:spLocks noChangeArrowheads="1"/>
          </p:cNvSpPr>
          <p:nvPr/>
        </p:nvSpPr>
        <p:spPr bwMode="auto">
          <a:xfrm>
            <a:off x="1601788" y="3119438"/>
            <a:ext cx="134937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93" name="Rectangle 9"/>
          <p:cNvSpPr>
            <a:spLocks noChangeArrowheads="1"/>
          </p:cNvSpPr>
          <p:nvPr/>
        </p:nvSpPr>
        <p:spPr bwMode="auto">
          <a:xfrm>
            <a:off x="1962150" y="4108450"/>
            <a:ext cx="134938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94" name="Rectangle 10"/>
          <p:cNvSpPr>
            <a:spLocks noChangeArrowheads="1"/>
          </p:cNvSpPr>
          <p:nvPr/>
        </p:nvSpPr>
        <p:spPr bwMode="auto">
          <a:xfrm>
            <a:off x="1962150" y="3119438"/>
            <a:ext cx="134938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95" name="Rectangle 11"/>
          <p:cNvSpPr>
            <a:spLocks noChangeArrowheads="1"/>
          </p:cNvSpPr>
          <p:nvPr/>
        </p:nvSpPr>
        <p:spPr bwMode="auto">
          <a:xfrm>
            <a:off x="2322513" y="4108450"/>
            <a:ext cx="134937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96" name="Rectangle 12"/>
          <p:cNvSpPr>
            <a:spLocks noChangeArrowheads="1"/>
          </p:cNvSpPr>
          <p:nvPr/>
        </p:nvSpPr>
        <p:spPr bwMode="auto">
          <a:xfrm>
            <a:off x="2322513" y="3119438"/>
            <a:ext cx="134937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97" name="Rectangle 13"/>
          <p:cNvSpPr>
            <a:spLocks noChangeArrowheads="1"/>
          </p:cNvSpPr>
          <p:nvPr/>
        </p:nvSpPr>
        <p:spPr bwMode="auto">
          <a:xfrm>
            <a:off x="2682875" y="4108450"/>
            <a:ext cx="134938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98" name="Rectangle 14"/>
          <p:cNvSpPr>
            <a:spLocks noChangeArrowheads="1"/>
          </p:cNvSpPr>
          <p:nvPr/>
        </p:nvSpPr>
        <p:spPr bwMode="auto">
          <a:xfrm>
            <a:off x="2682875" y="3119438"/>
            <a:ext cx="134938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399" name="Rectangle 15"/>
          <p:cNvSpPr>
            <a:spLocks noChangeArrowheads="1"/>
          </p:cNvSpPr>
          <p:nvPr/>
        </p:nvSpPr>
        <p:spPr bwMode="auto">
          <a:xfrm>
            <a:off x="3043238" y="4108450"/>
            <a:ext cx="134937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00" name="Rectangle 16"/>
          <p:cNvSpPr>
            <a:spLocks noChangeArrowheads="1"/>
          </p:cNvSpPr>
          <p:nvPr/>
        </p:nvSpPr>
        <p:spPr bwMode="auto">
          <a:xfrm>
            <a:off x="3043238" y="3119438"/>
            <a:ext cx="134937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01" name="Rectangle 17"/>
          <p:cNvSpPr>
            <a:spLocks noChangeArrowheads="1"/>
          </p:cNvSpPr>
          <p:nvPr/>
        </p:nvSpPr>
        <p:spPr bwMode="auto">
          <a:xfrm>
            <a:off x="3403600" y="4108450"/>
            <a:ext cx="134938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02" name="Rectangle 18"/>
          <p:cNvSpPr>
            <a:spLocks noChangeArrowheads="1"/>
          </p:cNvSpPr>
          <p:nvPr/>
        </p:nvSpPr>
        <p:spPr bwMode="auto">
          <a:xfrm>
            <a:off x="3403600" y="3119438"/>
            <a:ext cx="134938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cxnSp>
        <p:nvCxnSpPr>
          <p:cNvPr id="27667" name="AutoShape 19"/>
          <p:cNvCxnSpPr>
            <a:cxnSpLocks noChangeShapeType="1"/>
            <a:stCxn id="144387" idx="2"/>
            <a:endCxn id="144395" idx="2"/>
          </p:cNvCxnSpPr>
          <p:nvPr/>
        </p:nvCxnSpPr>
        <p:spPr bwMode="auto">
          <a:xfrm rot="16200000" flipH="1">
            <a:off x="1669256" y="4153694"/>
            <a:ext cx="1588" cy="1441450"/>
          </a:xfrm>
          <a:prstGeom prst="curvedConnector3">
            <a:avLst>
              <a:gd name="adj1" fmla="val 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68" name="AutoShape 20"/>
          <p:cNvCxnSpPr>
            <a:cxnSpLocks noChangeShapeType="1"/>
            <a:stCxn id="144387" idx="2"/>
            <a:endCxn id="144391" idx="2"/>
          </p:cNvCxnSpPr>
          <p:nvPr/>
        </p:nvCxnSpPr>
        <p:spPr bwMode="auto">
          <a:xfrm rot="16200000" flipH="1">
            <a:off x="1308894" y="4514056"/>
            <a:ext cx="1588" cy="720725"/>
          </a:xfrm>
          <a:prstGeom prst="curvedConnector3">
            <a:avLst>
              <a:gd name="adj1" fmla="val 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69" name="AutoShape 21"/>
          <p:cNvCxnSpPr>
            <a:cxnSpLocks noChangeShapeType="1"/>
            <a:stCxn id="144395" idx="2"/>
            <a:endCxn id="144391" idx="2"/>
          </p:cNvCxnSpPr>
          <p:nvPr/>
        </p:nvCxnSpPr>
        <p:spPr bwMode="auto">
          <a:xfrm rot="5400000">
            <a:off x="2029619" y="4514056"/>
            <a:ext cx="1588" cy="720725"/>
          </a:xfrm>
          <a:prstGeom prst="curvedConnector3">
            <a:avLst>
              <a:gd name="adj1" fmla="val 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0" name="AutoShape 22"/>
          <p:cNvCxnSpPr>
            <a:cxnSpLocks noChangeShapeType="1"/>
          </p:cNvCxnSpPr>
          <p:nvPr/>
        </p:nvCxnSpPr>
        <p:spPr bwMode="auto">
          <a:xfrm>
            <a:off x="1016000" y="446881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1" name="AutoShape 23"/>
          <p:cNvCxnSpPr>
            <a:cxnSpLocks noChangeShapeType="1"/>
          </p:cNvCxnSpPr>
          <p:nvPr/>
        </p:nvCxnSpPr>
        <p:spPr bwMode="auto">
          <a:xfrm flipH="1">
            <a:off x="1376363" y="446881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2" name="AutoShape 24"/>
          <p:cNvCxnSpPr>
            <a:cxnSpLocks noChangeShapeType="1"/>
          </p:cNvCxnSpPr>
          <p:nvPr/>
        </p:nvCxnSpPr>
        <p:spPr bwMode="auto">
          <a:xfrm>
            <a:off x="1736725" y="446881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3" name="AutoShape 25"/>
          <p:cNvCxnSpPr>
            <a:cxnSpLocks noChangeShapeType="1"/>
          </p:cNvCxnSpPr>
          <p:nvPr/>
        </p:nvCxnSpPr>
        <p:spPr bwMode="auto">
          <a:xfrm flipH="1">
            <a:off x="2097088" y="446881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4410" name="Rectangle 26"/>
          <p:cNvSpPr>
            <a:spLocks noChangeArrowheads="1"/>
          </p:cNvSpPr>
          <p:nvPr/>
        </p:nvSpPr>
        <p:spPr bwMode="auto">
          <a:xfrm>
            <a:off x="3762375" y="4108450"/>
            <a:ext cx="134938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11" name="Rectangle 27"/>
          <p:cNvSpPr>
            <a:spLocks noChangeArrowheads="1"/>
          </p:cNvSpPr>
          <p:nvPr/>
        </p:nvSpPr>
        <p:spPr bwMode="auto">
          <a:xfrm>
            <a:off x="3762375" y="3119438"/>
            <a:ext cx="134938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cxnSp>
        <p:nvCxnSpPr>
          <p:cNvPr id="27676" name="AutoShape 28"/>
          <p:cNvCxnSpPr>
            <a:cxnSpLocks noChangeShapeType="1"/>
            <a:stCxn id="144395" idx="2"/>
            <a:endCxn id="144410" idx="2"/>
          </p:cNvCxnSpPr>
          <p:nvPr/>
        </p:nvCxnSpPr>
        <p:spPr bwMode="auto">
          <a:xfrm rot="16200000" flipH="1">
            <a:off x="3109913" y="4154487"/>
            <a:ext cx="1588" cy="1439863"/>
          </a:xfrm>
          <a:prstGeom prst="curvedConnector3">
            <a:avLst>
              <a:gd name="adj1" fmla="val 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7" name="AutoShape 29"/>
          <p:cNvCxnSpPr>
            <a:cxnSpLocks noChangeShapeType="1"/>
            <a:stCxn id="144395" idx="2"/>
            <a:endCxn id="144399" idx="2"/>
          </p:cNvCxnSpPr>
          <p:nvPr/>
        </p:nvCxnSpPr>
        <p:spPr bwMode="auto">
          <a:xfrm rot="16200000" flipH="1">
            <a:off x="2750344" y="4514056"/>
            <a:ext cx="1588" cy="720725"/>
          </a:xfrm>
          <a:prstGeom prst="curvedConnector3">
            <a:avLst>
              <a:gd name="adj1" fmla="val 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8" name="AutoShape 30"/>
          <p:cNvCxnSpPr>
            <a:cxnSpLocks noChangeShapeType="1"/>
            <a:stCxn id="144410" idx="2"/>
            <a:endCxn id="144399" idx="2"/>
          </p:cNvCxnSpPr>
          <p:nvPr/>
        </p:nvCxnSpPr>
        <p:spPr bwMode="auto">
          <a:xfrm rot="5400000">
            <a:off x="3470275" y="4514850"/>
            <a:ext cx="1588" cy="719138"/>
          </a:xfrm>
          <a:prstGeom prst="curvedConnector3">
            <a:avLst>
              <a:gd name="adj1" fmla="val 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79" name="AutoShape 31"/>
          <p:cNvCxnSpPr>
            <a:cxnSpLocks noChangeShapeType="1"/>
          </p:cNvCxnSpPr>
          <p:nvPr/>
        </p:nvCxnSpPr>
        <p:spPr bwMode="auto">
          <a:xfrm>
            <a:off x="2457450" y="446881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80" name="AutoShape 32"/>
          <p:cNvCxnSpPr>
            <a:cxnSpLocks noChangeShapeType="1"/>
          </p:cNvCxnSpPr>
          <p:nvPr/>
        </p:nvCxnSpPr>
        <p:spPr bwMode="auto">
          <a:xfrm flipH="1">
            <a:off x="2817813" y="446881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81" name="AutoShape 33"/>
          <p:cNvCxnSpPr>
            <a:cxnSpLocks noChangeShapeType="1"/>
          </p:cNvCxnSpPr>
          <p:nvPr/>
        </p:nvCxnSpPr>
        <p:spPr bwMode="auto">
          <a:xfrm>
            <a:off x="3178175" y="446881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82" name="AutoShape 34"/>
          <p:cNvCxnSpPr>
            <a:cxnSpLocks noChangeShapeType="1"/>
          </p:cNvCxnSpPr>
          <p:nvPr/>
        </p:nvCxnSpPr>
        <p:spPr bwMode="auto">
          <a:xfrm flipH="1">
            <a:off x="3538538" y="4468813"/>
            <a:ext cx="2238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19" name="AutoShape 35"/>
          <p:cNvCxnSpPr>
            <a:cxnSpLocks noChangeShapeType="1"/>
            <a:stCxn id="144388" idx="0"/>
            <a:endCxn id="144392" idx="0"/>
          </p:cNvCxnSpPr>
          <p:nvPr/>
        </p:nvCxnSpPr>
        <p:spPr bwMode="auto">
          <a:xfrm rot="5400000" flipV="1">
            <a:off x="1308894" y="2759869"/>
            <a:ext cx="1587" cy="720725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20" name="AutoShape 36"/>
          <p:cNvCxnSpPr>
            <a:cxnSpLocks noChangeShapeType="1"/>
            <a:stCxn id="144396" idx="0"/>
            <a:endCxn id="144392" idx="0"/>
          </p:cNvCxnSpPr>
          <p:nvPr/>
        </p:nvCxnSpPr>
        <p:spPr bwMode="auto">
          <a:xfrm rot="-5400000" flipH="1" flipV="1">
            <a:off x="2029619" y="2759869"/>
            <a:ext cx="1587" cy="720725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21" name="AutoShape 37"/>
          <p:cNvCxnSpPr>
            <a:cxnSpLocks noChangeShapeType="1"/>
            <a:stCxn id="144396" idx="0"/>
            <a:endCxn id="144400" idx="0"/>
          </p:cNvCxnSpPr>
          <p:nvPr/>
        </p:nvCxnSpPr>
        <p:spPr bwMode="auto">
          <a:xfrm rot="5400000" flipV="1">
            <a:off x="2750344" y="2759869"/>
            <a:ext cx="1587" cy="720725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22" name="AutoShape 38"/>
          <p:cNvCxnSpPr>
            <a:cxnSpLocks noChangeShapeType="1"/>
            <a:stCxn id="144411" idx="0"/>
            <a:endCxn id="144400" idx="0"/>
          </p:cNvCxnSpPr>
          <p:nvPr/>
        </p:nvCxnSpPr>
        <p:spPr bwMode="auto">
          <a:xfrm rot="-5400000" flipH="1" flipV="1">
            <a:off x="3470275" y="2760663"/>
            <a:ext cx="1587" cy="719138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23" name="AutoShape 39"/>
          <p:cNvCxnSpPr>
            <a:cxnSpLocks noChangeShapeType="1"/>
            <a:stCxn id="144388" idx="0"/>
            <a:endCxn id="144396" idx="0"/>
          </p:cNvCxnSpPr>
          <p:nvPr/>
        </p:nvCxnSpPr>
        <p:spPr bwMode="auto">
          <a:xfrm rot="5400000" flipV="1">
            <a:off x="1669256" y="2399507"/>
            <a:ext cx="1587" cy="1441450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24" name="AutoShape 40"/>
          <p:cNvCxnSpPr>
            <a:cxnSpLocks noChangeShapeType="1"/>
            <a:stCxn id="144396" idx="0"/>
            <a:endCxn id="144411" idx="0"/>
          </p:cNvCxnSpPr>
          <p:nvPr/>
        </p:nvCxnSpPr>
        <p:spPr bwMode="auto">
          <a:xfrm rot="5400000" flipV="1">
            <a:off x="3109913" y="2400300"/>
            <a:ext cx="1587" cy="1439863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25" name="AutoShape 41"/>
          <p:cNvCxnSpPr>
            <a:cxnSpLocks noChangeShapeType="1"/>
          </p:cNvCxnSpPr>
          <p:nvPr/>
        </p:nvCxnSpPr>
        <p:spPr bwMode="auto">
          <a:xfrm>
            <a:off x="1016000" y="3524250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26" name="AutoShape 42"/>
          <p:cNvCxnSpPr>
            <a:cxnSpLocks noChangeShapeType="1"/>
          </p:cNvCxnSpPr>
          <p:nvPr/>
        </p:nvCxnSpPr>
        <p:spPr bwMode="auto">
          <a:xfrm flipH="1">
            <a:off x="1376363" y="3524250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27" name="AutoShape 43"/>
          <p:cNvCxnSpPr>
            <a:cxnSpLocks noChangeShapeType="1"/>
          </p:cNvCxnSpPr>
          <p:nvPr/>
        </p:nvCxnSpPr>
        <p:spPr bwMode="auto">
          <a:xfrm>
            <a:off x="1736725" y="3524250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28" name="AutoShape 44"/>
          <p:cNvCxnSpPr>
            <a:cxnSpLocks noChangeShapeType="1"/>
          </p:cNvCxnSpPr>
          <p:nvPr/>
        </p:nvCxnSpPr>
        <p:spPr bwMode="auto">
          <a:xfrm flipH="1">
            <a:off x="2097088" y="3524250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29" name="AutoShape 45"/>
          <p:cNvCxnSpPr>
            <a:cxnSpLocks noChangeShapeType="1"/>
          </p:cNvCxnSpPr>
          <p:nvPr/>
        </p:nvCxnSpPr>
        <p:spPr bwMode="auto">
          <a:xfrm>
            <a:off x="2457450" y="3524250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30" name="AutoShape 46"/>
          <p:cNvCxnSpPr>
            <a:cxnSpLocks noChangeShapeType="1"/>
          </p:cNvCxnSpPr>
          <p:nvPr/>
        </p:nvCxnSpPr>
        <p:spPr bwMode="auto">
          <a:xfrm flipH="1">
            <a:off x="2817813" y="3524250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31" name="AutoShape 47"/>
          <p:cNvCxnSpPr>
            <a:cxnSpLocks noChangeShapeType="1"/>
          </p:cNvCxnSpPr>
          <p:nvPr/>
        </p:nvCxnSpPr>
        <p:spPr bwMode="auto">
          <a:xfrm>
            <a:off x="3178175" y="3524250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32" name="AutoShape 48"/>
          <p:cNvCxnSpPr>
            <a:cxnSpLocks noChangeShapeType="1"/>
          </p:cNvCxnSpPr>
          <p:nvPr/>
        </p:nvCxnSpPr>
        <p:spPr bwMode="auto">
          <a:xfrm flipH="1">
            <a:off x="3538538" y="3524250"/>
            <a:ext cx="2238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33" name="AutoShape 49"/>
          <p:cNvCxnSpPr>
            <a:cxnSpLocks noChangeShapeType="1"/>
            <a:stCxn id="144387" idx="0"/>
            <a:endCxn id="144388" idx="2"/>
          </p:cNvCxnSpPr>
          <p:nvPr/>
        </p:nvCxnSpPr>
        <p:spPr bwMode="auto">
          <a:xfrm flipV="1">
            <a:off x="949325" y="38846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34" name="AutoShape 50"/>
          <p:cNvCxnSpPr>
            <a:cxnSpLocks noChangeShapeType="1"/>
            <a:stCxn id="144389" idx="0"/>
            <a:endCxn id="144390" idx="2"/>
          </p:cNvCxnSpPr>
          <p:nvPr/>
        </p:nvCxnSpPr>
        <p:spPr bwMode="auto">
          <a:xfrm flipV="1">
            <a:off x="1309688" y="38846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35" name="AutoShape 51"/>
          <p:cNvCxnSpPr>
            <a:cxnSpLocks noChangeShapeType="1"/>
            <a:stCxn id="144391" idx="0"/>
            <a:endCxn id="144392" idx="2"/>
          </p:cNvCxnSpPr>
          <p:nvPr/>
        </p:nvCxnSpPr>
        <p:spPr bwMode="auto">
          <a:xfrm flipV="1">
            <a:off x="1670050" y="38846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36" name="AutoShape 52"/>
          <p:cNvCxnSpPr>
            <a:cxnSpLocks noChangeShapeType="1"/>
            <a:stCxn id="144393" idx="0"/>
            <a:endCxn id="144394" idx="2"/>
          </p:cNvCxnSpPr>
          <p:nvPr/>
        </p:nvCxnSpPr>
        <p:spPr bwMode="auto">
          <a:xfrm flipV="1">
            <a:off x="2030413" y="38846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37" name="AutoShape 53"/>
          <p:cNvCxnSpPr>
            <a:cxnSpLocks noChangeShapeType="1"/>
            <a:stCxn id="144395" idx="0"/>
            <a:endCxn id="144396" idx="2"/>
          </p:cNvCxnSpPr>
          <p:nvPr/>
        </p:nvCxnSpPr>
        <p:spPr bwMode="auto">
          <a:xfrm flipV="1">
            <a:off x="2390775" y="38846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38" name="AutoShape 54"/>
          <p:cNvCxnSpPr>
            <a:cxnSpLocks noChangeShapeType="1"/>
            <a:stCxn id="144397" idx="0"/>
            <a:endCxn id="144398" idx="2"/>
          </p:cNvCxnSpPr>
          <p:nvPr/>
        </p:nvCxnSpPr>
        <p:spPr bwMode="auto">
          <a:xfrm flipV="1">
            <a:off x="2751138" y="38846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39" name="AutoShape 55"/>
          <p:cNvCxnSpPr>
            <a:cxnSpLocks noChangeShapeType="1"/>
            <a:stCxn id="144399" idx="0"/>
            <a:endCxn id="144400" idx="2"/>
          </p:cNvCxnSpPr>
          <p:nvPr/>
        </p:nvCxnSpPr>
        <p:spPr bwMode="auto">
          <a:xfrm flipV="1">
            <a:off x="3111500" y="38846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40" name="AutoShape 56"/>
          <p:cNvCxnSpPr>
            <a:cxnSpLocks noChangeShapeType="1"/>
            <a:stCxn id="144401" idx="0"/>
            <a:endCxn id="144402" idx="2"/>
          </p:cNvCxnSpPr>
          <p:nvPr/>
        </p:nvCxnSpPr>
        <p:spPr bwMode="auto">
          <a:xfrm flipV="1">
            <a:off x="3471863" y="38846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41" name="AutoShape 57"/>
          <p:cNvCxnSpPr>
            <a:cxnSpLocks noChangeShapeType="1"/>
            <a:stCxn id="144410" idx="0"/>
            <a:endCxn id="144411" idx="2"/>
          </p:cNvCxnSpPr>
          <p:nvPr/>
        </p:nvCxnSpPr>
        <p:spPr bwMode="auto">
          <a:xfrm flipV="1">
            <a:off x="3830638" y="38846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4442" name="Rectangle 58"/>
          <p:cNvSpPr>
            <a:spLocks noChangeArrowheads="1"/>
          </p:cNvSpPr>
          <p:nvPr/>
        </p:nvSpPr>
        <p:spPr bwMode="auto">
          <a:xfrm>
            <a:off x="5065713" y="4062413"/>
            <a:ext cx="134937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43" name="Rectangle 59"/>
          <p:cNvSpPr>
            <a:spLocks noChangeArrowheads="1"/>
          </p:cNvSpPr>
          <p:nvPr/>
        </p:nvSpPr>
        <p:spPr bwMode="auto">
          <a:xfrm>
            <a:off x="5065713" y="3073400"/>
            <a:ext cx="134937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44" name="Rectangle 60"/>
          <p:cNvSpPr>
            <a:spLocks noChangeArrowheads="1"/>
          </p:cNvSpPr>
          <p:nvPr/>
        </p:nvSpPr>
        <p:spPr bwMode="auto">
          <a:xfrm>
            <a:off x="5426075" y="4062413"/>
            <a:ext cx="134938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45" name="Rectangle 61"/>
          <p:cNvSpPr>
            <a:spLocks noChangeArrowheads="1"/>
          </p:cNvSpPr>
          <p:nvPr/>
        </p:nvSpPr>
        <p:spPr bwMode="auto">
          <a:xfrm>
            <a:off x="5426075" y="3073400"/>
            <a:ext cx="134938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46" name="Rectangle 62"/>
          <p:cNvSpPr>
            <a:spLocks noChangeArrowheads="1"/>
          </p:cNvSpPr>
          <p:nvPr/>
        </p:nvSpPr>
        <p:spPr bwMode="auto">
          <a:xfrm>
            <a:off x="5786438" y="4062413"/>
            <a:ext cx="134937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47" name="Rectangle 63"/>
          <p:cNvSpPr>
            <a:spLocks noChangeArrowheads="1"/>
          </p:cNvSpPr>
          <p:nvPr/>
        </p:nvSpPr>
        <p:spPr bwMode="auto">
          <a:xfrm>
            <a:off x="5786438" y="3073400"/>
            <a:ext cx="134937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48" name="Rectangle 64"/>
          <p:cNvSpPr>
            <a:spLocks noChangeArrowheads="1"/>
          </p:cNvSpPr>
          <p:nvPr/>
        </p:nvSpPr>
        <p:spPr bwMode="auto">
          <a:xfrm>
            <a:off x="6146800" y="4062413"/>
            <a:ext cx="134938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49" name="Rectangle 65"/>
          <p:cNvSpPr>
            <a:spLocks noChangeArrowheads="1"/>
          </p:cNvSpPr>
          <p:nvPr/>
        </p:nvSpPr>
        <p:spPr bwMode="auto">
          <a:xfrm>
            <a:off x="6146800" y="3073400"/>
            <a:ext cx="134938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50" name="Rectangle 66"/>
          <p:cNvSpPr>
            <a:spLocks noChangeArrowheads="1"/>
          </p:cNvSpPr>
          <p:nvPr/>
        </p:nvSpPr>
        <p:spPr bwMode="auto">
          <a:xfrm>
            <a:off x="6507163" y="4062413"/>
            <a:ext cx="134937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51" name="Rectangle 67"/>
          <p:cNvSpPr>
            <a:spLocks noChangeArrowheads="1"/>
          </p:cNvSpPr>
          <p:nvPr/>
        </p:nvSpPr>
        <p:spPr bwMode="auto">
          <a:xfrm>
            <a:off x="6507163" y="3073400"/>
            <a:ext cx="134937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52" name="Rectangle 68"/>
          <p:cNvSpPr>
            <a:spLocks noChangeArrowheads="1"/>
          </p:cNvSpPr>
          <p:nvPr/>
        </p:nvSpPr>
        <p:spPr bwMode="auto">
          <a:xfrm>
            <a:off x="6867525" y="4062413"/>
            <a:ext cx="134938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53" name="Rectangle 69"/>
          <p:cNvSpPr>
            <a:spLocks noChangeArrowheads="1"/>
          </p:cNvSpPr>
          <p:nvPr/>
        </p:nvSpPr>
        <p:spPr bwMode="auto">
          <a:xfrm>
            <a:off x="6867525" y="3073400"/>
            <a:ext cx="134938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54" name="Rectangle 70"/>
          <p:cNvSpPr>
            <a:spLocks noChangeArrowheads="1"/>
          </p:cNvSpPr>
          <p:nvPr/>
        </p:nvSpPr>
        <p:spPr bwMode="auto">
          <a:xfrm>
            <a:off x="7227888" y="4062413"/>
            <a:ext cx="134937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55" name="Rectangle 71"/>
          <p:cNvSpPr>
            <a:spLocks noChangeArrowheads="1"/>
          </p:cNvSpPr>
          <p:nvPr/>
        </p:nvSpPr>
        <p:spPr bwMode="auto">
          <a:xfrm>
            <a:off x="7227888" y="3073400"/>
            <a:ext cx="134937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56" name="Rectangle 72"/>
          <p:cNvSpPr>
            <a:spLocks noChangeArrowheads="1"/>
          </p:cNvSpPr>
          <p:nvPr/>
        </p:nvSpPr>
        <p:spPr bwMode="auto">
          <a:xfrm>
            <a:off x="7588250" y="4062413"/>
            <a:ext cx="134938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57" name="Rectangle 73"/>
          <p:cNvSpPr>
            <a:spLocks noChangeArrowheads="1"/>
          </p:cNvSpPr>
          <p:nvPr/>
        </p:nvSpPr>
        <p:spPr bwMode="auto">
          <a:xfrm>
            <a:off x="7588250" y="3073400"/>
            <a:ext cx="134938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cxnSp>
        <p:nvCxnSpPr>
          <p:cNvPr id="144458" name="AutoShape 74"/>
          <p:cNvCxnSpPr>
            <a:cxnSpLocks noChangeShapeType="1"/>
            <a:stCxn id="144442" idx="2"/>
            <a:endCxn id="144450" idx="2"/>
          </p:cNvCxnSpPr>
          <p:nvPr/>
        </p:nvCxnSpPr>
        <p:spPr bwMode="auto">
          <a:xfrm rot="16200000" flipH="1">
            <a:off x="5853906" y="4107657"/>
            <a:ext cx="1587" cy="1441450"/>
          </a:xfrm>
          <a:prstGeom prst="curvedConnector3">
            <a:avLst>
              <a:gd name="adj1" fmla="val 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4459" name="Rectangle 75"/>
          <p:cNvSpPr>
            <a:spLocks noChangeArrowheads="1"/>
          </p:cNvSpPr>
          <p:nvPr/>
        </p:nvSpPr>
        <p:spPr bwMode="auto">
          <a:xfrm>
            <a:off x="7947025" y="4062413"/>
            <a:ext cx="134938" cy="76517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44460" name="Rectangle 76"/>
          <p:cNvSpPr>
            <a:spLocks noChangeArrowheads="1"/>
          </p:cNvSpPr>
          <p:nvPr/>
        </p:nvSpPr>
        <p:spPr bwMode="auto">
          <a:xfrm>
            <a:off x="7947025" y="3073400"/>
            <a:ext cx="134938" cy="765175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 algn="ctr">
            <a:solidFill>
              <a:srgbClr val="98B954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cxnSp>
        <p:nvCxnSpPr>
          <p:cNvPr id="144461" name="AutoShape 77"/>
          <p:cNvCxnSpPr>
            <a:cxnSpLocks noChangeShapeType="1"/>
            <a:stCxn id="144450" idx="2"/>
            <a:endCxn id="144459" idx="2"/>
          </p:cNvCxnSpPr>
          <p:nvPr/>
        </p:nvCxnSpPr>
        <p:spPr bwMode="auto">
          <a:xfrm rot="16200000" flipH="1">
            <a:off x="7294563" y="4108450"/>
            <a:ext cx="1587" cy="1439863"/>
          </a:xfrm>
          <a:prstGeom prst="curvedConnector3">
            <a:avLst>
              <a:gd name="adj1" fmla="val 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62" name="AutoShape 78"/>
          <p:cNvCxnSpPr>
            <a:cxnSpLocks noChangeShapeType="1"/>
            <a:stCxn id="144443" idx="0"/>
            <a:endCxn id="144447" idx="0"/>
          </p:cNvCxnSpPr>
          <p:nvPr/>
        </p:nvCxnSpPr>
        <p:spPr bwMode="auto">
          <a:xfrm rot="5400000" flipV="1">
            <a:off x="5493544" y="2713831"/>
            <a:ext cx="1588" cy="720725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63" name="AutoShape 79"/>
          <p:cNvCxnSpPr>
            <a:cxnSpLocks noChangeShapeType="1"/>
            <a:stCxn id="144451" idx="0"/>
            <a:endCxn id="144447" idx="0"/>
          </p:cNvCxnSpPr>
          <p:nvPr/>
        </p:nvCxnSpPr>
        <p:spPr bwMode="auto">
          <a:xfrm rot="-5400000" flipH="1" flipV="1">
            <a:off x="6214269" y="2713831"/>
            <a:ext cx="1588" cy="720725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64" name="AutoShape 80"/>
          <p:cNvCxnSpPr>
            <a:cxnSpLocks noChangeShapeType="1"/>
            <a:stCxn id="144451" idx="0"/>
            <a:endCxn id="144455" idx="0"/>
          </p:cNvCxnSpPr>
          <p:nvPr/>
        </p:nvCxnSpPr>
        <p:spPr bwMode="auto">
          <a:xfrm rot="5400000" flipV="1">
            <a:off x="6934994" y="2713831"/>
            <a:ext cx="1588" cy="720725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65" name="AutoShape 81"/>
          <p:cNvCxnSpPr>
            <a:cxnSpLocks noChangeShapeType="1"/>
            <a:stCxn id="144460" idx="0"/>
            <a:endCxn id="144455" idx="0"/>
          </p:cNvCxnSpPr>
          <p:nvPr/>
        </p:nvCxnSpPr>
        <p:spPr bwMode="auto">
          <a:xfrm rot="-5400000" flipH="1" flipV="1">
            <a:off x="7654925" y="2714625"/>
            <a:ext cx="1588" cy="719138"/>
          </a:xfrm>
          <a:prstGeom prst="curved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66" name="AutoShape 82"/>
          <p:cNvCxnSpPr>
            <a:cxnSpLocks noChangeShapeType="1"/>
          </p:cNvCxnSpPr>
          <p:nvPr/>
        </p:nvCxnSpPr>
        <p:spPr bwMode="auto">
          <a:xfrm>
            <a:off x="5200650" y="343376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67" name="AutoShape 83"/>
          <p:cNvCxnSpPr>
            <a:cxnSpLocks noChangeShapeType="1"/>
          </p:cNvCxnSpPr>
          <p:nvPr/>
        </p:nvCxnSpPr>
        <p:spPr bwMode="auto">
          <a:xfrm flipH="1">
            <a:off x="5561013" y="343376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68" name="AutoShape 84"/>
          <p:cNvCxnSpPr>
            <a:cxnSpLocks noChangeShapeType="1"/>
          </p:cNvCxnSpPr>
          <p:nvPr/>
        </p:nvCxnSpPr>
        <p:spPr bwMode="auto">
          <a:xfrm>
            <a:off x="5921375" y="343376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69" name="AutoShape 85"/>
          <p:cNvCxnSpPr>
            <a:cxnSpLocks noChangeShapeType="1"/>
          </p:cNvCxnSpPr>
          <p:nvPr/>
        </p:nvCxnSpPr>
        <p:spPr bwMode="auto">
          <a:xfrm flipH="1">
            <a:off x="6281738" y="343376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70" name="AutoShape 86"/>
          <p:cNvCxnSpPr>
            <a:cxnSpLocks noChangeShapeType="1"/>
          </p:cNvCxnSpPr>
          <p:nvPr/>
        </p:nvCxnSpPr>
        <p:spPr bwMode="auto">
          <a:xfrm>
            <a:off x="6642100" y="343376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71" name="AutoShape 87"/>
          <p:cNvCxnSpPr>
            <a:cxnSpLocks noChangeShapeType="1"/>
          </p:cNvCxnSpPr>
          <p:nvPr/>
        </p:nvCxnSpPr>
        <p:spPr bwMode="auto">
          <a:xfrm flipH="1">
            <a:off x="7002463" y="343376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72" name="AutoShape 88"/>
          <p:cNvCxnSpPr>
            <a:cxnSpLocks noChangeShapeType="1"/>
          </p:cNvCxnSpPr>
          <p:nvPr/>
        </p:nvCxnSpPr>
        <p:spPr bwMode="auto">
          <a:xfrm>
            <a:off x="7362825" y="3433763"/>
            <a:ext cx="225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73" name="AutoShape 89"/>
          <p:cNvCxnSpPr>
            <a:cxnSpLocks noChangeShapeType="1"/>
          </p:cNvCxnSpPr>
          <p:nvPr/>
        </p:nvCxnSpPr>
        <p:spPr bwMode="auto">
          <a:xfrm flipH="1">
            <a:off x="7723188" y="3433763"/>
            <a:ext cx="2238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74" name="AutoShape 90"/>
          <p:cNvCxnSpPr>
            <a:cxnSpLocks noChangeShapeType="1"/>
            <a:stCxn id="144442" idx="0"/>
            <a:endCxn id="144443" idx="2"/>
          </p:cNvCxnSpPr>
          <p:nvPr/>
        </p:nvCxnSpPr>
        <p:spPr bwMode="auto">
          <a:xfrm flipV="1">
            <a:off x="5133975" y="383857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75" name="AutoShape 91"/>
          <p:cNvCxnSpPr>
            <a:cxnSpLocks noChangeShapeType="1"/>
            <a:stCxn id="144444" idx="0"/>
            <a:endCxn id="144445" idx="2"/>
          </p:cNvCxnSpPr>
          <p:nvPr/>
        </p:nvCxnSpPr>
        <p:spPr bwMode="auto">
          <a:xfrm flipV="1">
            <a:off x="5494338" y="383857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76" name="AutoShape 92"/>
          <p:cNvCxnSpPr>
            <a:cxnSpLocks noChangeShapeType="1"/>
            <a:stCxn id="144446" idx="0"/>
            <a:endCxn id="144447" idx="2"/>
          </p:cNvCxnSpPr>
          <p:nvPr/>
        </p:nvCxnSpPr>
        <p:spPr bwMode="auto">
          <a:xfrm flipV="1">
            <a:off x="5854700" y="383857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77" name="AutoShape 93"/>
          <p:cNvCxnSpPr>
            <a:cxnSpLocks noChangeShapeType="1"/>
            <a:stCxn id="144448" idx="0"/>
            <a:endCxn id="144449" idx="2"/>
          </p:cNvCxnSpPr>
          <p:nvPr/>
        </p:nvCxnSpPr>
        <p:spPr bwMode="auto">
          <a:xfrm flipV="1">
            <a:off x="6215063" y="383857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78" name="AutoShape 94"/>
          <p:cNvCxnSpPr>
            <a:cxnSpLocks noChangeShapeType="1"/>
            <a:stCxn id="144450" idx="0"/>
            <a:endCxn id="144451" idx="2"/>
          </p:cNvCxnSpPr>
          <p:nvPr/>
        </p:nvCxnSpPr>
        <p:spPr bwMode="auto">
          <a:xfrm flipV="1">
            <a:off x="6575425" y="383857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79" name="AutoShape 95"/>
          <p:cNvCxnSpPr>
            <a:cxnSpLocks noChangeShapeType="1"/>
            <a:stCxn id="144452" idx="0"/>
            <a:endCxn id="144453" idx="2"/>
          </p:cNvCxnSpPr>
          <p:nvPr/>
        </p:nvCxnSpPr>
        <p:spPr bwMode="auto">
          <a:xfrm flipV="1">
            <a:off x="6935788" y="383857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80" name="AutoShape 96"/>
          <p:cNvCxnSpPr>
            <a:cxnSpLocks noChangeShapeType="1"/>
            <a:stCxn id="144454" idx="0"/>
            <a:endCxn id="144455" idx="2"/>
          </p:cNvCxnSpPr>
          <p:nvPr/>
        </p:nvCxnSpPr>
        <p:spPr bwMode="auto">
          <a:xfrm flipV="1">
            <a:off x="7296150" y="383857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81" name="AutoShape 97"/>
          <p:cNvCxnSpPr>
            <a:cxnSpLocks noChangeShapeType="1"/>
            <a:stCxn id="144456" idx="0"/>
            <a:endCxn id="144457" idx="2"/>
          </p:cNvCxnSpPr>
          <p:nvPr/>
        </p:nvCxnSpPr>
        <p:spPr bwMode="auto">
          <a:xfrm flipV="1">
            <a:off x="7656513" y="383857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82" name="AutoShape 98"/>
          <p:cNvCxnSpPr>
            <a:cxnSpLocks noChangeShapeType="1"/>
            <a:stCxn id="144459" idx="0"/>
            <a:endCxn id="144460" idx="2"/>
          </p:cNvCxnSpPr>
          <p:nvPr/>
        </p:nvCxnSpPr>
        <p:spPr bwMode="auto">
          <a:xfrm flipV="1">
            <a:off x="8015288" y="383857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83" name="AutoShape 99"/>
          <p:cNvCxnSpPr>
            <a:cxnSpLocks noChangeShapeType="1"/>
            <a:stCxn id="144443" idx="3"/>
            <a:endCxn id="144444" idx="1"/>
          </p:cNvCxnSpPr>
          <p:nvPr/>
        </p:nvCxnSpPr>
        <p:spPr bwMode="auto">
          <a:xfrm>
            <a:off x="5200650" y="3455988"/>
            <a:ext cx="225425" cy="989012"/>
          </a:xfrm>
          <a:prstGeom prst="curvedConnector3">
            <a:avLst>
              <a:gd name="adj1" fmla="val 4929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84" name="AutoShape 100"/>
          <p:cNvCxnSpPr>
            <a:cxnSpLocks noChangeShapeType="1"/>
            <a:stCxn id="144447" idx="1"/>
            <a:endCxn id="144444" idx="3"/>
          </p:cNvCxnSpPr>
          <p:nvPr/>
        </p:nvCxnSpPr>
        <p:spPr bwMode="auto">
          <a:xfrm rot="10800000" flipV="1">
            <a:off x="5561013" y="3455988"/>
            <a:ext cx="225425" cy="9890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85" name="AutoShape 101"/>
          <p:cNvCxnSpPr>
            <a:cxnSpLocks noChangeShapeType="1"/>
            <a:stCxn id="144447" idx="3"/>
            <a:endCxn id="144448" idx="1"/>
          </p:cNvCxnSpPr>
          <p:nvPr/>
        </p:nvCxnSpPr>
        <p:spPr bwMode="auto">
          <a:xfrm>
            <a:off x="5921375" y="3455988"/>
            <a:ext cx="225425" cy="989012"/>
          </a:xfrm>
          <a:prstGeom prst="curvedConnector3">
            <a:avLst>
              <a:gd name="adj1" fmla="val 4929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86" name="AutoShape 102"/>
          <p:cNvCxnSpPr>
            <a:cxnSpLocks noChangeShapeType="1"/>
            <a:stCxn id="144451" idx="1"/>
            <a:endCxn id="144448" idx="3"/>
          </p:cNvCxnSpPr>
          <p:nvPr/>
        </p:nvCxnSpPr>
        <p:spPr bwMode="auto">
          <a:xfrm rot="10800000" flipV="1">
            <a:off x="6281738" y="3455988"/>
            <a:ext cx="225425" cy="9890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87" name="AutoShape 103"/>
          <p:cNvCxnSpPr>
            <a:cxnSpLocks noChangeShapeType="1"/>
            <a:stCxn id="144443" idx="3"/>
            <a:endCxn id="144446" idx="1"/>
          </p:cNvCxnSpPr>
          <p:nvPr/>
        </p:nvCxnSpPr>
        <p:spPr bwMode="auto">
          <a:xfrm>
            <a:off x="5200650" y="3455988"/>
            <a:ext cx="585788" cy="989012"/>
          </a:xfrm>
          <a:prstGeom prst="curvedConnector3">
            <a:avLst>
              <a:gd name="adj1" fmla="val 4986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88" name="AutoShape 104"/>
          <p:cNvCxnSpPr>
            <a:cxnSpLocks noChangeShapeType="1"/>
            <a:stCxn id="144451" idx="1"/>
            <a:endCxn id="144446" idx="3"/>
          </p:cNvCxnSpPr>
          <p:nvPr/>
        </p:nvCxnSpPr>
        <p:spPr bwMode="auto">
          <a:xfrm rot="10800000" flipV="1">
            <a:off x="5921375" y="3455988"/>
            <a:ext cx="585788" cy="989012"/>
          </a:xfrm>
          <a:prstGeom prst="curvedConnector3">
            <a:avLst>
              <a:gd name="adj1" fmla="val 5013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4489" name="Text Box 105"/>
          <p:cNvSpPr txBox="1">
            <a:spLocks noChangeArrowheads="1"/>
          </p:cNvSpPr>
          <p:nvPr/>
        </p:nvSpPr>
        <p:spPr bwMode="auto">
          <a:xfrm>
            <a:off x="4932363" y="2263775"/>
            <a:ext cx="3267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  <a:cs typeface="Arial" charset="0"/>
              </a:rPr>
              <a:t>Uitbreidingslaag als referentie</a:t>
            </a:r>
          </a:p>
        </p:txBody>
      </p:sp>
      <p:cxnSp>
        <p:nvCxnSpPr>
          <p:cNvPr id="144490" name="AutoShape 106"/>
          <p:cNvCxnSpPr>
            <a:cxnSpLocks noChangeShapeType="1"/>
            <a:stCxn id="144451" idx="3"/>
            <a:endCxn id="144452" idx="1"/>
          </p:cNvCxnSpPr>
          <p:nvPr/>
        </p:nvCxnSpPr>
        <p:spPr bwMode="auto">
          <a:xfrm>
            <a:off x="6642100" y="3455988"/>
            <a:ext cx="225425" cy="989012"/>
          </a:xfrm>
          <a:prstGeom prst="curvedConnector3">
            <a:avLst>
              <a:gd name="adj1" fmla="val 4929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91" name="AutoShape 107"/>
          <p:cNvCxnSpPr>
            <a:cxnSpLocks noChangeShapeType="1"/>
            <a:stCxn id="144451" idx="3"/>
            <a:endCxn id="144454" idx="1"/>
          </p:cNvCxnSpPr>
          <p:nvPr/>
        </p:nvCxnSpPr>
        <p:spPr bwMode="auto">
          <a:xfrm>
            <a:off x="6642100" y="3455988"/>
            <a:ext cx="585788" cy="989012"/>
          </a:xfrm>
          <a:prstGeom prst="curvedConnector3">
            <a:avLst>
              <a:gd name="adj1" fmla="val 4986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92" name="AutoShape 108"/>
          <p:cNvCxnSpPr>
            <a:cxnSpLocks noChangeShapeType="1"/>
            <a:stCxn id="144460" idx="1"/>
            <a:endCxn id="144456" idx="3"/>
          </p:cNvCxnSpPr>
          <p:nvPr/>
        </p:nvCxnSpPr>
        <p:spPr bwMode="auto">
          <a:xfrm rot="10800000" flipV="1">
            <a:off x="7723188" y="3455988"/>
            <a:ext cx="223837" cy="989012"/>
          </a:xfrm>
          <a:prstGeom prst="curvedConnector3">
            <a:avLst>
              <a:gd name="adj1" fmla="val 5035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93" name="AutoShape 109"/>
          <p:cNvCxnSpPr>
            <a:cxnSpLocks noChangeShapeType="1"/>
            <a:stCxn id="144460" idx="1"/>
            <a:endCxn id="144454" idx="3"/>
          </p:cNvCxnSpPr>
          <p:nvPr/>
        </p:nvCxnSpPr>
        <p:spPr bwMode="auto">
          <a:xfrm rot="10800000" flipV="1">
            <a:off x="7362825" y="3455988"/>
            <a:ext cx="584200" cy="9890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94" name="AutoShape 110"/>
          <p:cNvCxnSpPr>
            <a:cxnSpLocks noChangeShapeType="1"/>
            <a:stCxn id="144455" idx="1"/>
            <a:endCxn id="144452" idx="3"/>
          </p:cNvCxnSpPr>
          <p:nvPr/>
        </p:nvCxnSpPr>
        <p:spPr bwMode="auto">
          <a:xfrm rot="10800000" flipV="1">
            <a:off x="7002463" y="3455988"/>
            <a:ext cx="225425" cy="9890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4495" name="AutoShape 111"/>
          <p:cNvCxnSpPr>
            <a:cxnSpLocks noChangeShapeType="1"/>
            <a:stCxn id="144455" idx="3"/>
            <a:endCxn id="144456" idx="1"/>
          </p:cNvCxnSpPr>
          <p:nvPr/>
        </p:nvCxnSpPr>
        <p:spPr bwMode="auto">
          <a:xfrm>
            <a:off x="7362825" y="3455988"/>
            <a:ext cx="225425" cy="989012"/>
          </a:xfrm>
          <a:prstGeom prst="curvedConnector3">
            <a:avLst>
              <a:gd name="adj1" fmla="val 4929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7760" name="Text Box 112"/>
          <p:cNvSpPr txBox="1">
            <a:spLocks noChangeArrowheads="1"/>
          </p:cNvSpPr>
          <p:nvPr/>
        </p:nvSpPr>
        <p:spPr bwMode="auto">
          <a:xfrm>
            <a:off x="927100" y="1673225"/>
            <a:ext cx="312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ahoma" pitchFamily="34" charset="0"/>
                <a:cs typeface="Arial" charset="0"/>
              </a:rPr>
              <a:t>CGS:</a:t>
            </a:r>
          </a:p>
        </p:txBody>
      </p:sp>
      <p:sp>
        <p:nvSpPr>
          <p:cNvPr id="144497" name="Text Box 113"/>
          <p:cNvSpPr txBox="1">
            <a:spLocks noChangeArrowheads="1"/>
          </p:cNvSpPr>
          <p:nvPr/>
        </p:nvSpPr>
        <p:spPr bwMode="auto">
          <a:xfrm>
            <a:off x="5111750" y="1628775"/>
            <a:ext cx="727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  <a:cs typeface="Arial" charset="0"/>
              </a:rPr>
              <a:t>MGS:</a:t>
            </a:r>
          </a:p>
        </p:txBody>
      </p:sp>
      <p:sp>
        <p:nvSpPr>
          <p:cNvPr id="115" name="AutoShape 134"/>
          <p:cNvSpPr>
            <a:spLocks noChangeArrowheads="1"/>
          </p:cNvSpPr>
          <p:nvPr/>
        </p:nvSpPr>
        <p:spPr bwMode="auto">
          <a:xfrm>
            <a:off x="5021263" y="5099050"/>
            <a:ext cx="225425" cy="676275"/>
          </a:xfrm>
          <a:prstGeom prst="upArrow">
            <a:avLst>
              <a:gd name="adj1" fmla="val 50000"/>
              <a:gd name="adj2" fmla="val 75000"/>
            </a:avLst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16" name="AutoShape 135"/>
          <p:cNvSpPr>
            <a:spLocks noChangeArrowheads="1"/>
          </p:cNvSpPr>
          <p:nvPr/>
        </p:nvSpPr>
        <p:spPr bwMode="auto">
          <a:xfrm>
            <a:off x="6462713" y="5099050"/>
            <a:ext cx="225425" cy="676275"/>
          </a:xfrm>
          <a:prstGeom prst="upArrow">
            <a:avLst>
              <a:gd name="adj1" fmla="val 50000"/>
              <a:gd name="adj2" fmla="val 75000"/>
            </a:avLst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17" name="AutoShape 136"/>
          <p:cNvSpPr>
            <a:spLocks noChangeArrowheads="1"/>
          </p:cNvSpPr>
          <p:nvPr/>
        </p:nvSpPr>
        <p:spPr bwMode="auto">
          <a:xfrm>
            <a:off x="7904163" y="5099050"/>
            <a:ext cx="225425" cy="676275"/>
          </a:xfrm>
          <a:prstGeom prst="upArrow">
            <a:avLst>
              <a:gd name="adj1" fmla="val 50000"/>
              <a:gd name="adj2" fmla="val 75000"/>
            </a:avLst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18" name="Text Box 137"/>
          <p:cNvSpPr txBox="1">
            <a:spLocks noChangeArrowheads="1"/>
          </p:cNvSpPr>
          <p:nvPr/>
        </p:nvSpPr>
        <p:spPr bwMode="auto">
          <a:xfrm>
            <a:off x="5832475" y="5864225"/>
            <a:ext cx="14509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Tahoma" pitchFamily="34" charset="0"/>
                <a:cs typeface="Arial" charset="0"/>
              </a:rPr>
              <a:t>Key pictures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8" grpId="0" animBg="1"/>
      <p:bldP spid="144390" grpId="0" animBg="1"/>
      <p:bldP spid="144392" grpId="0" animBg="1"/>
      <p:bldP spid="144394" grpId="0" animBg="1"/>
      <p:bldP spid="144396" grpId="0" animBg="1"/>
      <p:bldP spid="144398" grpId="0" animBg="1"/>
      <p:bldP spid="144400" grpId="0" animBg="1"/>
      <p:bldP spid="144402" grpId="0" animBg="1"/>
      <p:bldP spid="144411" grpId="0" animBg="1"/>
      <p:bldP spid="144442" grpId="0" animBg="1"/>
      <p:bldP spid="144443" grpId="0" animBg="1"/>
      <p:bldP spid="144444" grpId="0" animBg="1"/>
      <p:bldP spid="144445" grpId="0" animBg="1"/>
      <p:bldP spid="144446" grpId="0" animBg="1"/>
      <p:bldP spid="144447" grpId="0" animBg="1"/>
      <p:bldP spid="144448" grpId="0" animBg="1"/>
      <p:bldP spid="144449" grpId="0" animBg="1"/>
      <p:bldP spid="144450" grpId="0" animBg="1"/>
      <p:bldP spid="144451" grpId="0" animBg="1"/>
      <p:bldP spid="144452" grpId="0" animBg="1"/>
      <p:bldP spid="144453" grpId="0" animBg="1"/>
      <p:bldP spid="144454" grpId="0" animBg="1"/>
      <p:bldP spid="144455" grpId="0" animBg="1"/>
      <p:bldP spid="144456" grpId="0" animBg="1"/>
      <p:bldP spid="144457" grpId="0" animBg="1"/>
      <p:bldP spid="144459" grpId="0" animBg="1"/>
      <p:bldP spid="144460" grpId="0" animBg="1"/>
      <p:bldP spid="144489" grpId="0"/>
      <p:bldP spid="144497" grpId="0"/>
      <p:bldP spid="115" grpId="0" animBg="1"/>
      <p:bldP spid="116" grpId="0" animBg="1"/>
      <p:bldP spid="117" grpId="0" animBg="1"/>
      <p:bldP spid="1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dirty="0" err="1" smtClean="0"/>
              <a:t>Spatiale</a:t>
            </a:r>
            <a:r>
              <a:rPr lang="en-US" sz="1800" dirty="0" smtClean="0"/>
              <a:t> </a:t>
            </a:r>
            <a:r>
              <a:rPr lang="en-US" sz="1800" dirty="0" err="1" smtClean="0"/>
              <a:t>schaalbaarheid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basislaag</a:t>
            </a:r>
            <a:r>
              <a:rPr lang="en-US" sz="1800" dirty="0" smtClean="0"/>
              <a:t> </a:t>
            </a:r>
            <a:r>
              <a:rPr lang="en-US" sz="1800" dirty="0" err="1" smtClean="0"/>
              <a:t>bevat</a:t>
            </a:r>
            <a:r>
              <a:rPr lang="en-US" sz="1800" dirty="0" smtClean="0"/>
              <a:t> </a:t>
            </a:r>
            <a:r>
              <a:rPr lang="en-US" sz="1800" dirty="0" err="1" smtClean="0"/>
              <a:t>lageresolutieversie</a:t>
            </a:r>
            <a:r>
              <a:rPr lang="en-US" sz="1800" dirty="0" smtClean="0"/>
              <a:t> van de video</a:t>
            </a:r>
          </a:p>
          <a:p>
            <a:pPr lvl="1" eaLnBrk="1" hangingPunct="1"/>
            <a:r>
              <a:rPr lang="en-US" sz="1800" dirty="0" err="1" smtClean="0"/>
              <a:t>uitbreidingslagen</a:t>
            </a:r>
            <a:r>
              <a:rPr lang="en-US" sz="1800" dirty="0" smtClean="0"/>
              <a:t> </a:t>
            </a:r>
            <a:r>
              <a:rPr lang="en-US" sz="1800" dirty="0" err="1" smtClean="0"/>
              <a:t>bevatten</a:t>
            </a:r>
            <a:r>
              <a:rPr lang="en-US" sz="1800" dirty="0" smtClean="0"/>
              <a:t> </a:t>
            </a:r>
            <a:r>
              <a:rPr lang="en-US" sz="1800" b="1" dirty="0" err="1" smtClean="0"/>
              <a:t>verfijningsdata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voor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hogere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resolutie</a:t>
            </a:r>
            <a:endParaRPr lang="en-US" sz="1800" b="1" dirty="0" smtClean="0"/>
          </a:p>
          <a:p>
            <a:pPr lvl="1" eaLnBrk="1" hangingPunct="1"/>
            <a:r>
              <a:rPr lang="en-US" sz="1800" dirty="0" smtClean="0"/>
              <a:t>‘extended’ </a:t>
            </a:r>
            <a:r>
              <a:rPr lang="en-US" sz="1800" dirty="0" err="1" smtClean="0"/>
              <a:t>spatiale</a:t>
            </a:r>
            <a:r>
              <a:rPr lang="en-US" sz="1800" dirty="0" smtClean="0"/>
              <a:t> </a:t>
            </a:r>
            <a:r>
              <a:rPr lang="en-US" sz="1800" dirty="0" err="1" smtClean="0"/>
              <a:t>schaalbaarheid</a:t>
            </a:r>
            <a:r>
              <a:rPr lang="en-US" sz="1800" dirty="0" smtClean="0"/>
              <a:t> (ESS) </a:t>
            </a:r>
            <a:r>
              <a:rPr lang="en-US" sz="1800" dirty="0" err="1" smtClean="0"/>
              <a:t>laat</a:t>
            </a:r>
            <a:r>
              <a:rPr lang="en-US" sz="1800" dirty="0" smtClean="0"/>
              <a:t> </a:t>
            </a:r>
            <a:r>
              <a:rPr lang="en-US" sz="1800" dirty="0" err="1" smtClean="0"/>
              <a:t>arbitraire</a:t>
            </a:r>
            <a:r>
              <a:rPr lang="en-US" sz="1800" dirty="0" smtClean="0"/>
              <a:t> </a:t>
            </a:r>
            <a:r>
              <a:rPr lang="en-US" sz="1800" dirty="0" err="1" smtClean="0"/>
              <a:t>schalingsfactoren</a:t>
            </a:r>
            <a:r>
              <a:rPr lang="en-US" sz="1800" dirty="0" smtClean="0"/>
              <a:t> toe (&gt;1)</a:t>
            </a:r>
          </a:p>
          <a:p>
            <a:pPr lvl="2" eaLnBrk="1" hangingPunct="1"/>
            <a:r>
              <a:rPr lang="en-US" sz="1600" dirty="0" err="1" smtClean="0"/>
              <a:t>bv</a:t>
            </a:r>
            <a:r>
              <a:rPr lang="en-US" sz="1600" dirty="0" smtClean="0"/>
              <a:t>. 576p </a:t>
            </a:r>
            <a:r>
              <a:rPr lang="en-US" sz="1600" dirty="0" err="1" smtClean="0"/>
              <a:t>naar</a:t>
            </a:r>
            <a:r>
              <a:rPr lang="en-US" sz="1600" dirty="0" smtClean="0"/>
              <a:t> 1080p</a:t>
            </a:r>
          </a:p>
          <a:p>
            <a:pPr lvl="1" eaLnBrk="1" hangingPunct="1"/>
            <a:r>
              <a:rPr lang="en-US" sz="1800" dirty="0" err="1" smtClean="0"/>
              <a:t>redundantie</a:t>
            </a:r>
            <a:r>
              <a:rPr lang="en-US" sz="1800" dirty="0" smtClean="0"/>
              <a:t> </a:t>
            </a:r>
            <a:r>
              <a:rPr lang="en-US" sz="1800" dirty="0" err="1" smtClean="0"/>
              <a:t>tussen</a:t>
            </a:r>
            <a:r>
              <a:rPr lang="en-US" sz="1800" dirty="0" smtClean="0"/>
              <a:t> </a:t>
            </a:r>
            <a:r>
              <a:rPr lang="en-US" sz="1800" dirty="0" err="1" smtClean="0"/>
              <a:t>opeenvolgende</a:t>
            </a:r>
            <a:r>
              <a:rPr lang="en-US" sz="1800" dirty="0" smtClean="0"/>
              <a:t> </a:t>
            </a:r>
            <a:r>
              <a:rPr lang="en-US" sz="1800" dirty="0" err="1" smtClean="0"/>
              <a:t>lagen</a:t>
            </a:r>
            <a:r>
              <a:rPr lang="en-US" sz="1800" dirty="0" smtClean="0"/>
              <a:t> </a:t>
            </a:r>
            <a:r>
              <a:rPr lang="en-US" sz="1800" dirty="0" err="1" smtClean="0"/>
              <a:t>wordt</a:t>
            </a:r>
            <a:r>
              <a:rPr lang="en-US" sz="1800" dirty="0" smtClean="0"/>
              <a:t> </a:t>
            </a:r>
            <a:r>
              <a:rPr lang="en-US" sz="1800" dirty="0" err="1" smtClean="0"/>
              <a:t>uitgebuit</a:t>
            </a:r>
            <a:r>
              <a:rPr lang="en-US" sz="1800" dirty="0" smtClean="0"/>
              <a:t> door het </a:t>
            </a:r>
            <a:r>
              <a:rPr lang="en-US" sz="1800" dirty="0" err="1" smtClean="0"/>
              <a:t>gebruik</a:t>
            </a:r>
            <a:r>
              <a:rPr lang="en-US" sz="1800" dirty="0" smtClean="0"/>
              <a:t> van inter-layer </a:t>
            </a:r>
            <a:r>
              <a:rPr lang="en-US" sz="1800" dirty="0" err="1" smtClean="0"/>
              <a:t>predictie</a:t>
            </a:r>
            <a:endParaRPr lang="en-US" sz="1800" dirty="0" smtClean="0"/>
          </a:p>
          <a:p>
            <a:pPr lvl="2" eaLnBrk="1" hangingPunct="1"/>
            <a:r>
              <a:rPr lang="en-US" sz="1600" dirty="0" err="1" smtClean="0"/>
              <a:t>dezelfde</a:t>
            </a:r>
            <a:r>
              <a:rPr lang="en-US" sz="1600" dirty="0" smtClean="0"/>
              <a:t> </a:t>
            </a:r>
            <a:r>
              <a:rPr lang="en-US" sz="1600" dirty="0" err="1" smtClean="0"/>
              <a:t>methoden</a:t>
            </a:r>
            <a:r>
              <a:rPr lang="en-US" sz="1600" dirty="0" smtClean="0"/>
              <a:t> </a:t>
            </a:r>
            <a:r>
              <a:rPr lang="en-US" sz="1600" dirty="0" err="1" smtClean="0"/>
              <a:t>voor</a:t>
            </a:r>
            <a:r>
              <a:rPr lang="en-US" sz="1600" dirty="0" smtClean="0"/>
              <a:t> inter-layer </a:t>
            </a:r>
            <a:r>
              <a:rPr lang="en-US" sz="1600" dirty="0" err="1" smtClean="0"/>
              <a:t>predictie</a:t>
            </a:r>
            <a:r>
              <a:rPr lang="en-US" sz="1600" dirty="0" smtClean="0"/>
              <a:t> </a:t>
            </a:r>
            <a:r>
              <a:rPr lang="en-US" sz="1600" dirty="0" err="1" smtClean="0"/>
              <a:t>als</a:t>
            </a:r>
            <a:r>
              <a:rPr lang="en-US" sz="1600" dirty="0" smtClean="0"/>
              <a:t> </a:t>
            </a:r>
            <a:r>
              <a:rPr lang="en-US" sz="1600" dirty="0" err="1" smtClean="0"/>
              <a:t>bij</a:t>
            </a:r>
            <a:r>
              <a:rPr lang="en-US" sz="1600" dirty="0" smtClean="0"/>
              <a:t> </a:t>
            </a:r>
            <a:r>
              <a:rPr lang="en-US" sz="1600" dirty="0" err="1" smtClean="0"/>
              <a:t>kwaliteitsschaalbaarheid</a:t>
            </a:r>
            <a:endParaRPr lang="en-US" sz="1600" dirty="0" smtClean="0"/>
          </a:p>
          <a:p>
            <a:pPr lvl="2" eaLnBrk="1" hangingPunct="1"/>
            <a:r>
              <a:rPr lang="en-US" sz="1600" dirty="0" err="1" smtClean="0"/>
              <a:t>hier</a:t>
            </a:r>
            <a:r>
              <a:rPr lang="en-US" sz="1600" dirty="0" smtClean="0"/>
              <a:t> is </a:t>
            </a:r>
            <a:r>
              <a:rPr lang="en-US" sz="1600" dirty="0" err="1" smtClean="0"/>
              <a:t>echter</a:t>
            </a:r>
            <a:r>
              <a:rPr lang="en-US" sz="1600" dirty="0" smtClean="0"/>
              <a:t> </a:t>
            </a:r>
            <a:r>
              <a:rPr lang="en-US" sz="1600" dirty="0" err="1" smtClean="0"/>
              <a:t>een</a:t>
            </a:r>
            <a:r>
              <a:rPr lang="en-US" sz="1600" dirty="0" smtClean="0"/>
              <a:t> </a:t>
            </a:r>
            <a:r>
              <a:rPr lang="en-US" sz="1600" b="1" dirty="0" err="1" smtClean="0"/>
              <a:t>resolutieaanpassing</a:t>
            </a:r>
            <a:r>
              <a:rPr lang="en-US" sz="1600" dirty="0" smtClean="0"/>
              <a:t> </a:t>
            </a:r>
            <a:r>
              <a:rPr lang="en-US" sz="1600" dirty="0" err="1" smtClean="0"/>
              <a:t>nodig</a:t>
            </a:r>
            <a:endParaRPr lang="en-US" sz="1600" dirty="0" smtClean="0"/>
          </a:p>
          <a:p>
            <a:pPr lvl="3" eaLnBrk="1" hangingPunct="1"/>
            <a:r>
              <a:rPr lang="en-US" sz="1600" dirty="0" err="1" smtClean="0"/>
              <a:t>opschalen</a:t>
            </a:r>
            <a:r>
              <a:rPr lang="en-US" sz="1600" dirty="0" smtClean="0"/>
              <a:t> van </a:t>
            </a:r>
            <a:r>
              <a:rPr lang="en-US" sz="1600" dirty="0" err="1" smtClean="0"/>
              <a:t>gedecodeerde</a:t>
            </a:r>
            <a:r>
              <a:rPr lang="en-US" sz="1600" dirty="0" smtClean="0"/>
              <a:t> </a:t>
            </a:r>
            <a:r>
              <a:rPr lang="en-US" sz="1600" dirty="0" err="1" smtClean="0"/>
              <a:t>pixelwaarden</a:t>
            </a:r>
            <a:r>
              <a:rPr lang="en-US" sz="1600" dirty="0" smtClean="0"/>
              <a:t> </a:t>
            </a:r>
            <a:r>
              <a:rPr lang="en-US" sz="1600" dirty="0" err="1" smtClean="0"/>
              <a:t>voor</a:t>
            </a:r>
            <a:r>
              <a:rPr lang="en-US" sz="1600" dirty="0" smtClean="0"/>
              <a:t> </a:t>
            </a:r>
            <a:r>
              <a:rPr lang="en-US" sz="1600" dirty="0" err="1" smtClean="0"/>
              <a:t>intragecodeerde</a:t>
            </a:r>
            <a:r>
              <a:rPr lang="en-US" sz="1600" dirty="0" smtClean="0"/>
              <a:t> </a:t>
            </a:r>
            <a:r>
              <a:rPr lang="en-US" sz="1600" dirty="0" err="1" smtClean="0"/>
              <a:t>macroblokken</a:t>
            </a:r>
            <a:endParaRPr lang="en-US" sz="1600" dirty="0" smtClean="0"/>
          </a:p>
          <a:p>
            <a:pPr lvl="3" eaLnBrk="1" hangingPunct="1"/>
            <a:r>
              <a:rPr lang="en-US" sz="1600" dirty="0" err="1" smtClean="0"/>
              <a:t>schalen</a:t>
            </a:r>
            <a:r>
              <a:rPr lang="en-US" sz="1600" dirty="0" smtClean="0"/>
              <a:t> van </a:t>
            </a:r>
            <a:r>
              <a:rPr lang="en-US" sz="1600" dirty="0" err="1" smtClean="0"/>
              <a:t>bewegingsinformatie</a:t>
            </a:r>
            <a:endParaRPr lang="en-US" sz="1600" dirty="0" smtClean="0"/>
          </a:p>
          <a:p>
            <a:pPr lvl="3" eaLnBrk="1" hangingPunct="1"/>
            <a:r>
              <a:rPr lang="en-US" sz="1600" dirty="0" err="1" smtClean="0"/>
              <a:t>opschalen</a:t>
            </a:r>
            <a:r>
              <a:rPr lang="en-US" sz="1600" dirty="0" smtClean="0"/>
              <a:t> van </a:t>
            </a:r>
            <a:r>
              <a:rPr lang="en-US" sz="1600" dirty="0" err="1" smtClean="0"/>
              <a:t>residuele</a:t>
            </a:r>
            <a:r>
              <a:rPr lang="en-US" sz="1600" dirty="0" smtClean="0"/>
              <a:t> data</a:t>
            </a:r>
          </a:p>
          <a:p>
            <a:pPr lvl="2" eaLnBrk="1" hangingPunct="1"/>
            <a:endParaRPr lang="en-US" sz="1600" dirty="0" smtClean="0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extensie van H.264/AVC: spatiale schaalbaarheid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3"/>
          <p:cNvSpPr>
            <a:spLocks noGrp="1" noChangeArrowheads="1"/>
          </p:cNvSpPr>
          <p:nvPr>
            <p:ph idx="1"/>
          </p:nvPr>
        </p:nvSpPr>
        <p:spPr>
          <a:xfrm>
            <a:off x="4618113" y="1747777"/>
            <a:ext cx="4178646" cy="4446648"/>
          </a:xfrm>
        </p:spPr>
        <p:txBody>
          <a:bodyPr/>
          <a:lstStyle/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err="1" smtClean="0"/>
              <a:t>Opschalen</a:t>
            </a:r>
            <a:r>
              <a:rPr lang="en-US" sz="1800" dirty="0" smtClean="0"/>
              <a:t> </a:t>
            </a:r>
            <a:r>
              <a:rPr lang="en-US" sz="1800" dirty="0" err="1" smtClean="0"/>
              <a:t>voor</a:t>
            </a:r>
            <a:r>
              <a:rPr lang="en-US" sz="1800" dirty="0" smtClean="0"/>
              <a:t>  inter-layer </a:t>
            </a:r>
            <a:r>
              <a:rPr lang="en-US" sz="1800" dirty="0" err="1" smtClean="0"/>
              <a:t>predictie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predictie</a:t>
            </a:r>
            <a:r>
              <a:rPr lang="en-US" sz="1800" dirty="0" smtClean="0"/>
              <a:t> van </a:t>
            </a:r>
            <a:r>
              <a:rPr lang="en-US" sz="1800" dirty="0" err="1" smtClean="0"/>
              <a:t>intragecodeerde</a:t>
            </a:r>
            <a:r>
              <a:rPr lang="en-US" sz="1800" dirty="0" smtClean="0"/>
              <a:t>  </a:t>
            </a:r>
            <a:r>
              <a:rPr lang="en-US" sz="1800" dirty="0" err="1" smtClean="0"/>
              <a:t>macroblokken</a:t>
            </a:r>
            <a:r>
              <a:rPr lang="en-US" sz="1800" dirty="0" smtClean="0"/>
              <a:t> (4-tapfilter </a:t>
            </a:r>
            <a:br>
              <a:rPr lang="en-US" sz="1800" dirty="0" smtClean="0"/>
            </a:br>
            <a:r>
              <a:rPr lang="en-US" sz="1800" dirty="0" smtClean="0"/>
              <a:t>[-3,19,19,-3]/32 )</a:t>
            </a:r>
          </a:p>
          <a:p>
            <a:pPr lvl="1" eaLnBrk="1" hangingPunct="1"/>
            <a:r>
              <a:rPr lang="en-US" sz="1800" dirty="0" err="1" smtClean="0"/>
              <a:t>geen</a:t>
            </a:r>
            <a:r>
              <a:rPr lang="en-US" sz="1800" dirty="0" smtClean="0"/>
              <a:t> </a:t>
            </a:r>
            <a:r>
              <a:rPr lang="en-US" sz="1800" dirty="0" err="1" smtClean="0"/>
              <a:t>predictie</a:t>
            </a:r>
            <a:r>
              <a:rPr lang="en-US" sz="1800" dirty="0" smtClean="0"/>
              <a:t> </a:t>
            </a:r>
            <a:r>
              <a:rPr lang="en-US" sz="1800" dirty="0" err="1" smtClean="0"/>
              <a:t>voor</a:t>
            </a:r>
            <a:r>
              <a:rPr lang="en-US" sz="1800" dirty="0" smtClean="0"/>
              <a:t> </a:t>
            </a:r>
            <a:r>
              <a:rPr lang="en-US" sz="1800" dirty="0" err="1" smtClean="0"/>
              <a:t>intergecodeerde</a:t>
            </a:r>
            <a:r>
              <a:rPr lang="en-US" sz="1800" dirty="0" smtClean="0"/>
              <a:t> </a:t>
            </a:r>
            <a:r>
              <a:rPr lang="en-US" sz="1800" dirty="0" err="1" smtClean="0"/>
              <a:t>macroblokken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predictie</a:t>
            </a:r>
            <a:r>
              <a:rPr lang="en-US" sz="1800" dirty="0" smtClean="0"/>
              <a:t> van </a:t>
            </a:r>
            <a:r>
              <a:rPr lang="en-US" sz="1800" dirty="0" err="1" smtClean="0"/>
              <a:t>partitionering</a:t>
            </a:r>
            <a:r>
              <a:rPr lang="en-US" sz="1800" dirty="0" smtClean="0"/>
              <a:t> en </a:t>
            </a:r>
            <a:r>
              <a:rPr lang="en-US" sz="1800" dirty="0" err="1" smtClean="0"/>
              <a:t>bewegingsinformatie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predictie</a:t>
            </a:r>
            <a:r>
              <a:rPr lang="en-US" sz="1800" dirty="0" smtClean="0"/>
              <a:t> van </a:t>
            </a:r>
            <a:r>
              <a:rPr lang="en-US" sz="1800" dirty="0" err="1" smtClean="0"/>
              <a:t>residuele</a:t>
            </a:r>
            <a:r>
              <a:rPr lang="en-US" sz="1800" dirty="0" smtClean="0"/>
              <a:t> </a:t>
            </a:r>
            <a:r>
              <a:rPr lang="en-US" sz="1800" dirty="0" err="1" smtClean="0"/>
              <a:t>informatie</a:t>
            </a:r>
            <a:endParaRPr lang="en-US" sz="1800" dirty="0" smtClean="0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err="1" smtClean="0"/>
              <a:t>Schaalbare</a:t>
            </a:r>
            <a:r>
              <a:rPr lang="en-US" sz="2400" dirty="0" smtClean="0"/>
              <a:t> </a:t>
            </a:r>
            <a:r>
              <a:rPr lang="en-US" sz="2400" dirty="0" err="1" smtClean="0"/>
              <a:t>extensie</a:t>
            </a:r>
            <a:r>
              <a:rPr lang="en-US" sz="2400" dirty="0" smtClean="0"/>
              <a:t> van H.264/AVC: </a:t>
            </a:r>
            <a:r>
              <a:rPr lang="en-US" sz="2400" dirty="0" err="1" smtClean="0"/>
              <a:t>spatiale</a:t>
            </a:r>
            <a:r>
              <a:rPr lang="en-US" sz="2400" dirty="0" smtClean="0"/>
              <a:t> </a:t>
            </a:r>
            <a:r>
              <a:rPr lang="en-US" sz="2400" dirty="0" err="1" smtClean="0"/>
              <a:t>schaalbaarheid</a:t>
            </a:r>
            <a:endParaRPr lang="en-US" sz="2400" dirty="0" smtClean="0"/>
          </a:p>
        </p:txBody>
      </p:sp>
      <p:sp>
        <p:nvSpPr>
          <p:cNvPr id="44047" name="TextBox 23"/>
          <p:cNvSpPr txBox="1">
            <a:spLocks noChangeArrowheads="1"/>
          </p:cNvSpPr>
          <p:nvPr/>
        </p:nvSpPr>
        <p:spPr bwMode="auto">
          <a:xfrm>
            <a:off x="0" y="3276600"/>
            <a:ext cx="1166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  <a:cs typeface="Arial" charset="0"/>
              </a:rPr>
              <a:t>Laag n+1</a:t>
            </a:r>
          </a:p>
        </p:txBody>
      </p:sp>
      <p:sp>
        <p:nvSpPr>
          <p:cNvPr id="44048" name="TextBox 24"/>
          <p:cNvSpPr txBox="1">
            <a:spLocks noChangeArrowheads="1"/>
          </p:cNvSpPr>
          <p:nvPr/>
        </p:nvSpPr>
        <p:spPr bwMode="auto">
          <a:xfrm>
            <a:off x="0" y="4800600"/>
            <a:ext cx="873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  <a:cs typeface="Arial" charset="0"/>
              </a:rPr>
              <a:t>Laag n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990600" y="1371600"/>
          <a:ext cx="3446463" cy="4102100"/>
        </p:xfrm>
        <a:graphic>
          <a:graphicData uri="http://schemas.openxmlformats.org/presentationml/2006/ole">
            <p:oleObj spid="_x0000_s2080" name="Visio" r:id="rId4" imgW="5301530" imgH="6309857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AutoShape 100"/>
          <p:cNvCxnSpPr>
            <a:cxnSpLocks noChangeShapeType="1"/>
          </p:cNvCxnSpPr>
          <p:nvPr/>
        </p:nvCxnSpPr>
        <p:spPr bwMode="auto">
          <a:xfrm rot="-5400000">
            <a:off x="3244850" y="4241800"/>
            <a:ext cx="2114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3" name="Text Box 108"/>
          <p:cNvSpPr txBox="1">
            <a:spLocks noChangeArrowheads="1"/>
          </p:cNvSpPr>
          <p:nvPr/>
        </p:nvSpPr>
        <p:spPr bwMode="auto">
          <a:xfrm>
            <a:off x="2097088" y="5973763"/>
            <a:ext cx="30702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3300"/>
                </a:solidFill>
                <a:latin typeface="Trebuchet MS" pitchFamily="34" charset="0"/>
                <a:cs typeface="Arial" charset="0"/>
              </a:rPr>
              <a:t>Encoderen van basislaag (lage resolutie)</a:t>
            </a:r>
          </a:p>
        </p:txBody>
      </p:sp>
      <p:sp>
        <p:nvSpPr>
          <p:cNvPr id="74" name="Text Box 109"/>
          <p:cNvSpPr txBox="1">
            <a:spLocks noChangeArrowheads="1"/>
          </p:cNvSpPr>
          <p:nvPr/>
        </p:nvSpPr>
        <p:spPr bwMode="auto">
          <a:xfrm>
            <a:off x="2097088" y="1338263"/>
            <a:ext cx="36972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3300"/>
                </a:solidFill>
                <a:latin typeface="Trebuchet MS" pitchFamily="34" charset="0"/>
                <a:cs typeface="Arial" charset="0"/>
              </a:rPr>
              <a:t>Encoderen van uitbreidingslaag (hoge resolutie)</a:t>
            </a: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Schaalbare</a:t>
            </a:r>
            <a:r>
              <a:rPr lang="en-US" sz="2400" dirty="0" smtClean="0"/>
              <a:t> </a:t>
            </a:r>
            <a:r>
              <a:rPr lang="en-US" sz="2400" dirty="0" err="1" smtClean="0"/>
              <a:t>extensie</a:t>
            </a:r>
            <a:r>
              <a:rPr lang="en-US" sz="2400" dirty="0" smtClean="0"/>
              <a:t> van H.264/AVC: </a:t>
            </a:r>
            <a:r>
              <a:rPr lang="en-US" sz="2400" dirty="0" err="1" smtClean="0"/>
              <a:t>spatiale</a:t>
            </a:r>
            <a:r>
              <a:rPr lang="en-US" sz="2400" dirty="0" smtClean="0"/>
              <a:t> </a:t>
            </a:r>
            <a:r>
              <a:rPr lang="en-US" sz="2400" dirty="0" err="1" smtClean="0"/>
              <a:t>schaalbaarheid</a:t>
            </a:r>
            <a:endParaRPr lang="en-US" sz="2400" dirty="0" smtClean="0"/>
          </a:p>
        </p:txBody>
      </p:sp>
      <p:pic>
        <p:nvPicPr>
          <p:cNvPr id="307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" y="1223963"/>
            <a:ext cx="7556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513" y="1273175"/>
            <a:ext cx="75565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788" y="1335088"/>
            <a:ext cx="75723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" name="Rectangle 19"/>
          <p:cNvSpPr>
            <a:spLocks noChangeArrowheads="1"/>
          </p:cNvSpPr>
          <p:nvPr/>
        </p:nvSpPr>
        <p:spPr bwMode="auto">
          <a:xfrm>
            <a:off x="5600700" y="1698625"/>
            <a:ext cx="1312863" cy="148431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 sz="120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90" name="Rectangle 14"/>
          <p:cNvSpPr>
            <a:spLocks noChangeArrowheads="1"/>
          </p:cNvSpPr>
          <p:nvPr/>
        </p:nvSpPr>
        <p:spPr bwMode="auto">
          <a:xfrm>
            <a:off x="215900" y="3273425"/>
            <a:ext cx="1244600" cy="433388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 err="1">
                <a:solidFill>
                  <a:sysClr val="windowText" lastClr="000000"/>
                </a:solidFill>
                <a:latin typeface="Trebuchet MS"/>
              </a:rPr>
              <a:t>Spatiale</a:t>
            </a:r>
            <a:r>
              <a:rPr lang="en-US" sz="1200" kern="0" dirty="0">
                <a:solidFill>
                  <a:sysClr val="windowText" lastClr="000000"/>
                </a:solidFill>
                <a:latin typeface="Trebuchet MS"/>
              </a:rPr>
              <a:t> </a:t>
            </a:r>
            <a:br>
              <a:rPr lang="en-US" sz="1200" kern="0" dirty="0">
                <a:solidFill>
                  <a:sysClr val="windowText" lastClr="000000"/>
                </a:solidFill>
                <a:latin typeface="Trebuchet MS"/>
              </a:rPr>
            </a:br>
            <a:r>
              <a:rPr lang="en-US" sz="1200" kern="0" dirty="0" err="1">
                <a:solidFill>
                  <a:sysClr val="windowText" lastClr="000000"/>
                </a:solidFill>
                <a:latin typeface="Trebuchet MS"/>
              </a:rPr>
              <a:t>reductie</a:t>
            </a:r>
            <a:endParaRPr lang="en-US" sz="1200" kern="0" dirty="0">
              <a:solidFill>
                <a:sysClr val="windowText" lastClr="000000"/>
              </a:solidFill>
              <a:latin typeface="Trebuchet MS"/>
            </a:endParaRPr>
          </a:p>
        </p:txBody>
      </p:sp>
      <p:cxnSp>
        <p:nvCxnSpPr>
          <p:cNvPr id="30732" name="Straight Arrow Connector 192"/>
          <p:cNvCxnSpPr>
            <a:cxnSpLocks noChangeShapeType="1"/>
            <a:endCxn id="190" idx="0"/>
          </p:cNvCxnSpPr>
          <p:nvPr/>
        </p:nvCxnSpPr>
        <p:spPr bwMode="auto">
          <a:xfrm>
            <a:off x="838200" y="1787525"/>
            <a:ext cx="0" cy="14859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30733" name="Line 52"/>
          <p:cNvSpPr>
            <a:spLocks noChangeShapeType="1"/>
          </p:cNvSpPr>
          <p:nvPr/>
        </p:nvSpPr>
        <p:spPr bwMode="auto">
          <a:xfrm>
            <a:off x="3536950" y="1833563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4" name="Text Box 53"/>
          <p:cNvSpPr txBox="1">
            <a:spLocks noChangeArrowheads="1"/>
          </p:cNvSpPr>
          <p:nvPr/>
        </p:nvSpPr>
        <p:spPr bwMode="auto">
          <a:xfrm>
            <a:off x="3906838" y="1603375"/>
            <a:ext cx="16160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Bewegingsinformatie</a:t>
            </a:r>
          </a:p>
        </p:txBody>
      </p:sp>
      <p:sp>
        <p:nvSpPr>
          <p:cNvPr id="30735" name="Line 54"/>
          <p:cNvSpPr>
            <a:spLocks noChangeShapeType="1"/>
          </p:cNvSpPr>
          <p:nvPr/>
        </p:nvSpPr>
        <p:spPr bwMode="auto">
          <a:xfrm>
            <a:off x="3536950" y="2238375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6" name="Text Box 55"/>
          <p:cNvSpPr txBox="1">
            <a:spLocks noChangeArrowheads="1"/>
          </p:cNvSpPr>
          <p:nvPr/>
        </p:nvSpPr>
        <p:spPr bwMode="auto">
          <a:xfrm>
            <a:off x="4899025" y="2008188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30737" name="Line 56"/>
          <p:cNvSpPr>
            <a:spLocks noChangeShapeType="1"/>
          </p:cNvSpPr>
          <p:nvPr/>
        </p:nvSpPr>
        <p:spPr bwMode="auto">
          <a:xfrm>
            <a:off x="4302125" y="2687638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38" name="Text Box 57"/>
          <p:cNvSpPr txBox="1">
            <a:spLocks noChangeArrowheads="1"/>
          </p:cNvSpPr>
          <p:nvPr/>
        </p:nvSpPr>
        <p:spPr bwMode="auto">
          <a:xfrm>
            <a:off x="4913313" y="2459038"/>
            <a:ext cx="6032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Modes</a:t>
            </a:r>
          </a:p>
        </p:txBody>
      </p:sp>
      <p:sp>
        <p:nvSpPr>
          <p:cNvPr id="30739" name="Line 58"/>
          <p:cNvSpPr>
            <a:spLocks noChangeShapeType="1"/>
          </p:cNvSpPr>
          <p:nvPr/>
        </p:nvSpPr>
        <p:spPr bwMode="auto">
          <a:xfrm>
            <a:off x="4302125" y="3094038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40" name="Text Box 59"/>
          <p:cNvSpPr txBox="1">
            <a:spLocks noChangeArrowheads="1"/>
          </p:cNvSpPr>
          <p:nvPr/>
        </p:nvSpPr>
        <p:spPr bwMode="auto">
          <a:xfrm>
            <a:off x="4886325" y="2863850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5600700" y="4398963"/>
            <a:ext cx="1312863" cy="148431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 sz="120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0743" name="Line 64"/>
          <p:cNvSpPr>
            <a:spLocks noChangeShapeType="1"/>
          </p:cNvSpPr>
          <p:nvPr/>
        </p:nvSpPr>
        <p:spPr bwMode="auto">
          <a:xfrm>
            <a:off x="3536950" y="4533900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44" name="Text Box 65"/>
          <p:cNvSpPr txBox="1">
            <a:spLocks noChangeArrowheads="1"/>
          </p:cNvSpPr>
          <p:nvPr/>
        </p:nvSpPr>
        <p:spPr bwMode="auto">
          <a:xfrm>
            <a:off x="3962400" y="4308475"/>
            <a:ext cx="16160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Bewegingsinformatie</a:t>
            </a:r>
          </a:p>
        </p:txBody>
      </p:sp>
      <p:sp>
        <p:nvSpPr>
          <p:cNvPr id="30745" name="Line 66"/>
          <p:cNvSpPr>
            <a:spLocks noChangeShapeType="1"/>
          </p:cNvSpPr>
          <p:nvPr/>
        </p:nvSpPr>
        <p:spPr bwMode="auto">
          <a:xfrm>
            <a:off x="3536950" y="4938713"/>
            <a:ext cx="207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cxnSp>
        <p:nvCxnSpPr>
          <p:cNvPr id="30748" name="AutoShape 82"/>
          <p:cNvCxnSpPr>
            <a:cxnSpLocks noChangeShapeType="1"/>
            <a:stCxn id="190" idx="2"/>
          </p:cNvCxnSpPr>
          <p:nvPr/>
        </p:nvCxnSpPr>
        <p:spPr bwMode="auto">
          <a:xfrm flipH="1">
            <a:off x="831850" y="3706813"/>
            <a:ext cx="6350" cy="557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1" name="Rectangle 12"/>
          <p:cNvSpPr>
            <a:spLocks noChangeArrowheads="1"/>
          </p:cNvSpPr>
          <p:nvPr/>
        </p:nvSpPr>
        <p:spPr bwMode="auto">
          <a:xfrm>
            <a:off x="1916113" y="1743075"/>
            <a:ext cx="1965325" cy="58578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b="1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Hiërarchische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gecompenseerde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730625" y="2597150"/>
            <a:ext cx="1169988" cy="58578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Intrapredictie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168" name="Rectangle 59"/>
          <p:cNvSpPr>
            <a:spLocks noChangeArrowheads="1"/>
          </p:cNvSpPr>
          <p:nvPr/>
        </p:nvSpPr>
        <p:spPr bwMode="auto">
          <a:xfrm>
            <a:off x="1827213" y="4308475"/>
            <a:ext cx="5175250" cy="1665288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nl-BE" sz="120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4" name="Rectangle 59"/>
          <p:cNvSpPr>
            <a:spLocks noChangeArrowheads="1"/>
          </p:cNvSpPr>
          <p:nvPr/>
        </p:nvSpPr>
        <p:spPr bwMode="auto">
          <a:xfrm>
            <a:off x="1827213" y="1608138"/>
            <a:ext cx="5175250" cy="1665287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nl-BE" sz="120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916113" y="4443413"/>
            <a:ext cx="2017712" cy="58578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b="1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Hiërarchische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gecompenseerde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0759" name="Line 101"/>
          <p:cNvSpPr>
            <a:spLocks noChangeShapeType="1"/>
          </p:cNvSpPr>
          <p:nvPr/>
        </p:nvSpPr>
        <p:spPr bwMode="auto">
          <a:xfrm>
            <a:off x="4302125" y="5387975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60" name="Text Box 102"/>
          <p:cNvSpPr txBox="1">
            <a:spLocks noChangeArrowheads="1"/>
          </p:cNvSpPr>
          <p:nvPr/>
        </p:nvSpPr>
        <p:spPr bwMode="auto">
          <a:xfrm>
            <a:off x="4913313" y="5159375"/>
            <a:ext cx="6032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Modes</a:t>
            </a:r>
          </a:p>
        </p:txBody>
      </p:sp>
      <p:sp>
        <p:nvSpPr>
          <p:cNvPr id="30761" name="Line 103"/>
          <p:cNvSpPr>
            <a:spLocks noChangeShapeType="1"/>
          </p:cNvSpPr>
          <p:nvPr/>
        </p:nvSpPr>
        <p:spPr bwMode="auto">
          <a:xfrm>
            <a:off x="4302125" y="5794375"/>
            <a:ext cx="1304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0762" name="Text Box 104"/>
          <p:cNvSpPr txBox="1">
            <a:spLocks noChangeArrowheads="1"/>
          </p:cNvSpPr>
          <p:nvPr/>
        </p:nvSpPr>
        <p:spPr bwMode="auto">
          <a:xfrm>
            <a:off x="4916488" y="5564188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730625" y="5297488"/>
            <a:ext cx="1169988" cy="58578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Intrapredictie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cxnSp>
        <p:nvCxnSpPr>
          <p:cNvPr id="30764" name="AutoShape 105"/>
          <p:cNvCxnSpPr>
            <a:cxnSpLocks noChangeShapeType="1"/>
          </p:cNvCxnSpPr>
          <p:nvPr/>
        </p:nvCxnSpPr>
        <p:spPr bwMode="auto">
          <a:xfrm rot="16200000" flipH="1">
            <a:off x="1005682" y="1620043"/>
            <a:ext cx="654050" cy="98901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30765" name="AutoShape 107"/>
          <p:cNvCxnSpPr>
            <a:cxnSpLocks noChangeShapeType="1"/>
            <a:endCxn id="168" idx="1"/>
          </p:cNvCxnSpPr>
          <p:nvPr/>
        </p:nvCxnSpPr>
        <p:spPr bwMode="auto">
          <a:xfrm rot="16200000" flipH="1">
            <a:off x="1055688" y="4370387"/>
            <a:ext cx="547688" cy="99536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pic>
        <p:nvPicPr>
          <p:cNvPr id="3076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5625" y="4264025"/>
            <a:ext cx="55086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488" y="4308475"/>
            <a:ext cx="5492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8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5763" y="4370388"/>
            <a:ext cx="549275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5732463" y="185102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Transformatie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5732463" y="223202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latin typeface="Trebuchet MS" pitchFamily="34" charset="0"/>
                <a:cs typeface="Arial" charset="0"/>
              </a:rPr>
              <a:t>Quantisatie</a:t>
            </a:r>
            <a:endParaRPr lang="en-US" sz="1200" dirty="0">
              <a:latin typeface="Trebuchet MS" pitchFamily="34" charset="0"/>
              <a:cs typeface="Arial" charset="0"/>
            </a:endParaRP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5732463" y="2613025"/>
            <a:ext cx="1093787" cy="4349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Entropie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codering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5732463" y="454977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Transformatie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5732463" y="4930775"/>
            <a:ext cx="1093787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latin typeface="Trebuchet MS" pitchFamily="34" charset="0"/>
                <a:cs typeface="Arial" charset="0"/>
              </a:rPr>
              <a:t>Quantisatie</a:t>
            </a:r>
            <a:endParaRPr lang="en-US" sz="1200" dirty="0">
              <a:latin typeface="Trebuchet MS" pitchFamily="34" charset="0"/>
              <a:cs typeface="Arial" charset="0"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5732463" y="5311775"/>
            <a:ext cx="1093787" cy="4349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Entropie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codering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53" name="Text Box 55"/>
          <p:cNvSpPr txBox="1">
            <a:spLocks noChangeArrowheads="1"/>
          </p:cNvSpPr>
          <p:nvPr/>
        </p:nvSpPr>
        <p:spPr bwMode="auto">
          <a:xfrm>
            <a:off x="4891088" y="4691063"/>
            <a:ext cx="6254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56" name="Text Box 39"/>
          <p:cNvSpPr txBox="1">
            <a:spLocks noChangeArrowheads="1"/>
          </p:cNvSpPr>
          <p:nvPr/>
        </p:nvSpPr>
        <p:spPr bwMode="auto">
          <a:xfrm>
            <a:off x="7453313" y="2590800"/>
            <a:ext cx="15208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 dirty="0" err="1">
                <a:solidFill>
                  <a:srgbClr val="FF3300"/>
                </a:solidFill>
                <a:latin typeface="Tahoma" pitchFamily="34" charset="0"/>
                <a:cs typeface="Arial" charset="0"/>
              </a:rPr>
              <a:t>Schaalbare</a:t>
            </a:r>
            <a:r>
              <a:rPr lang="en-US" sz="1200" b="1" dirty="0">
                <a:solidFill>
                  <a:srgbClr val="FF3300"/>
                </a:solidFill>
                <a:latin typeface="Tahoma" pitchFamily="34" charset="0"/>
                <a:cs typeface="Arial" charset="0"/>
              </a:rPr>
              <a:t> </a:t>
            </a:r>
            <a:br>
              <a:rPr lang="en-US" sz="1200" b="1" dirty="0">
                <a:solidFill>
                  <a:srgbClr val="FF3300"/>
                </a:solidFill>
                <a:latin typeface="Tahoma" pitchFamily="34" charset="0"/>
                <a:cs typeface="Arial" charset="0"/>
              </a:rPr>
            </a:br>
            <a:r>
              <a:rPr lang="en-US" sz="1200" b="1" dirty="0" err="1">
                <a:solidFill>
                  <a:srgbClr val="FF3300"/>
                </a:solidFill>
                <a:latin typeface="Tahoma" pitchFamily="34" charset="0"/>
                <a:cs typeface="Arial" charset="0"/>
              </a:rPr>
              <a:t>videostroom</a:t>
            </a:r>
            <a:endParaRPr lang="en-US" sz="1200" b="1" dirty="0">
              <a:solidFill>
                <a:srgbClr val="FF33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57" name="Oval 46"/>
          <p:cNvSpPr>
            <a:spLocks noChangeArrowheads="1"/>
          </p:cNvSpPr>
          <p:nvPr/>
        </p:nvSpPr>
        <p:spPr bwMode="auto">
          <a:xfrm>
            <a:off x="7396163" y="3543300"/>
            <a:ext cx="1631950" cy="495300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Trebuchet MS"/>
              </a:rPr>
              <a:t>Multiplexer</a:t>
            </a:r>
          </a:p>
        </p:txBody>
      </p:sp>
      <p:cxnSp>
        <p:nvCxnSpPr>
          <p:cNvPr id="58" name="AutoShape 53"/>
          <p:cNvCxnSpPr>
            <a:cxnSpLocks noChangeShapeType="1"/>
            <a:stCxn id="57" idx="0"/>
            <a:endCxn id="56" idx="2"/>
          </p:cNvCxnSpPr>
          <p:nvPr/>
        </p:nvCxnSpPr>
        <p:spPr bwMode="auto">
          <a:xfrm rot="5400000" flipH="1" flipV="1">
            <a:off x="7967663" y="3297238"/>
            <a:ext cx="490537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59" name="AutoShape 60"/>
          <p:cNvCxnSpPr>
            <a:cxnSpLocks noChangeShapeType="1"/>
          </p:cNvCxnSpPr>
          <p:nvPr/>
        </p:nvCxnSpPr>
        <p:spPr bwMode="auto">
          <a:xfrm>
            <a:off x="6913563" y="2441575"/>
            <a:ext cx="482600" cy="1349375"/>
          </a:xfrm>
          <a:prstGeom prst="bentConnector3">
            <a:avLst>
              <a:gd name="adj1" fmla="val 4967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60" name="AutoShape 50"/>
          <p:cNvCxnSpPr>
            <a:cxnSpLocks noChangeShapeType="1"/>
          </p:cNvCxnSpPr>
          <p:nvPr/>
        </p:nvCxnSpPr>
        <p:spPr bwMode="auto">
          <a:xfrm flipV="1">
            <a:off x="6913563" y="3790950"/>
            <a:ext cx="482600" cy="1350963"/>
          </a:xfrm>
          <a:prstGeom prst="bentConnector3">
            <a:avLst>
              <a:gd name="adj1" fmla="val 49671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cxnSp>
        <p:nvCxnSpPr>
          <p:cNvPr id="68" name="AutoShape 79"/>
          <p:cNvCxnSpPr>
            <a:cxnSpLocks noChangeShapeType="1"/>
          </p:cNvCxnSpPr>
          <p:nvPr/>
        </p:nvCxnSpPr>
        <p:spPr bwMode="auto">
          <a:xfrm rot="-5400000">
            <a:off x="2163763" y="3386138"/>
            <a:ext cx="2114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9" name="Rectangle 12"/>
          <p:cNvSpPr>
            <a:spLocks noChangeArrowheads="1"/>
          </p:cNvSpPr>
          <p:nvPr/>
        </p:nvSpPr>
        <p:spPr bwMode="auto">
          <a:xfrm>
            <a:off x="2816225" y="3744913"/>
            <a:ext cx="1022350" cy="449262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IL </a:t>
            </a:r>
            <a:r>
              <a:rPr lang="en-US" sz="1200" b="1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cxnSp>
        <p:nvCxnSpPr>
          <p:cNvPr id="70" name="AutoShape 99"/>
          <p:cNvCxnSpPr>
            <a:cxnSpLocks noChangeShapeType="1"/>
          </p:cNvCxnSpPr>
          <p:nvPr/>
        </p:nvCxnSpPr>
        <p:spPr bwMode="auto">
          <a:xfrm rot="-5400000">
            <a:off x="1174750" y="3386138"/>
            <a:ext cx="2114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" name="Rectangle 12"/>
          <p:cNvSpPr>
            <a:spLocks noChangeArrowheads="1"/>
          </p:cNvSpPr>
          <p:nvPr/>
        </p:nvSpPr>
        <p:spPr bwMode="auto">
          <a:xfrm>
            <a:off x="3889375" y="3743325"/>
            <a:ext cx="960438" cy="44926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IL </a:t>
            </a:r>
            <a: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intra-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72" name="Rectangle 12"/>
          <p:cNvSpPr>
            <a:spLocks noChangeArrowheads="1"/>
          </p:cNvSpPr>
          <p:nvPr/>
        </p:nvSpPr>
        <p:spPr bwMode="auto">
          <a:xfrm>
            <a:off x="1827213" y="3743325"/>
            <a:ext cx="960437" cy="44926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IL </a:t>
            </a:r>
            <a:r>
              <a:rPr lang="en-US" sz="1200" b="1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residuele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75" name="Text Box 112"/>
          <p:cNvSpPr txBox="1">
            <a:spLocks noChangeArrowheads="1"/>
          </p:cNvSpPr>
          <p:nvPr/>
        </p:nvSpPr>
        <p:spPr bwMode="auto">
          <a:xfrm>
            <a:off x="4254500" y="3414713"/>
            <a:ext cx="14798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3300"/>
                </a:solidFill>
                <a:latin typeface="Trebuchet MS" pitchFamily="34" charset="0"/>
                <a:cs typeface="Arial" charset="0"/>
              </a:rPr>
              <a:t>4-tapsinterpolatie</a:t>
            </a:r>
            <a:endParaRPr lang="en-US" sz="1200" b="1" dirty="0">
              <a:solidFill>
                <a:srgbClr val="FF33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76" name="Text Box 113"/>
          <p:cNvSpPr txBox="1">
            <a:spLocks noChangeArrowheads="1"/>
          </p:cNvSpPr>
          <p:nvPr/>
        </p:nvSpPr>
        <p:spPr bwMode="auto">
          <a:xfrm>
            <a:off x="1993900" y="3429000"/>
            <a:ext cx="17256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3300"/>
                </a:solidFill>
                <a:latin typeface="Trebuchet MS" pitchFamily="34" charset="0"/>
                <a:cs typeface="Arial" charset="0"/>
              </a:rPr>
              <a:t>bilineare interpolatie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143" grpId="0" animBg="1"/>
      <p:bldP spid="190" grpId="0" animBg="1"/>
      <p:bldP spid="30733" grpId="0" animBg="1"/>
      <p:bldP spid="30734" grpId="0"/>
      <p:bldP spid="30735" grpId="0" animBg="1"/>
      <p:bldP spid="30736" grpId="0"/>
      <p:bldP spid="30737" grpId="0" animBg="1"/>
      <p:bldP spid="30738" grpId="0"/>
      <p:bldP spid="30739" grpId="0" animBg="1"/>
      <p:bldP spid="30740" grpId="0"/>
      <p:bldP spid="2" grpId="0" animBg="1"/>
      <p:bldP spid="30743" grpId="0" animBg="1"/>
      <p:bldP spid="30744" grpId="0"/>
      <p:bldP spid="30745" grpId="0" animBg="1"/>
      <p:bldP spid="141" grpId="0" animBg="1"/>
      <p:bldP spid="3" grpId="0" animBg="1"/>
      <p:bldP spid="168" grpId="0" animBg="1"/>
      <p:bldP spid="4" grpId="0" animBg="1"/>
      <p:bldP spid="8" grpId="0" animBg="1"/>
      <p:bldP spid="30759" grpId="0" animBg="1"/>
      <p:bldP spid="30760" grpId="0"/>
      <p:bldP spid="30761" grpId="0" animBg="1"/>
      <p:bldP spid="30762" grpId="0"/>
      <p:bldP spid="9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53" grpId="0"/>
      <p:bldP spid="56" grpId="0"/>
      <p:bldP spid="57" grpId="0" animBg="1"/>
      <p:bldP spid="69" grpId="0" animBg="1"/>
      <p:bldP spid="71" grpId="0" animBg="1"/>
      <p:bldP spid="72" grpId="0" animBg="1"/>
      <p:bldP spid="75" grpId="0"/>
      <p:bldP spid="7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smtClean="0"/>
              <a:t>Voorgaande videostandaarden (e.g., H.262/MPEG-2 Video, MPEG-4 Visual): multi-loop decodering</a:t>
            </a:r>
          </a:p>
          <a:p>
            <a:pPr lvl="1" eaLnBrk="1" hangingPunct="1"/>
            <a:r>
              <a:rPr lang="en-US" sz="1800" smtClean="0"/>
              <a:t>elke laag wordt volledig gedecodeerd</a:t>
            </a:r>
          </a:p>
          <a:p>
            <a:pPr lvl="1" eaLnBrk="1" hangingPunct="1"/>
            <a:r>
              <a:rPr lang="en-US" sz="1800" smtClean="0"/>
              <a:t>gedecodeerd lageresolutiebeeld wordt gebruikt als predictie voor lagen met betere kwaliteit of hogere resolutie</a:t>
            </a:r>
          </a:p>
          <a:p>
            <a:pPr eaLnBrk="1" hangingPunct="1"/>
            <a:endParaRPr lang="en-US" sz="1800" smtClean="0"/>
          </a:p>
          <a:p>
            <a:pPr eaLnBrk="1" hangingPunct="1"/>
            <a:r>
              <a:rPr lang="en-US" sz="1800" smtClean="0"/>
              <a:t>Schaalbare extensie van H.264/AVC minimaliseert de decodercomplexiteit</a:t>
            </a:r>
          </a:p>
          <a:p>
            <a:pPr lvl="1" eaLnBrk="1" hangingPunct="1"/>
            <a:r>
              <a:rPr lang="en-US" sz="1800" smtClean="0"/>
              <a:t>slechts een bewegingscompensatiestap bij het decoderen (single-loop decoding concept)</a:t>
            </a:r>
          </a:p>
          <a:p>
            <a:pPr lvl="2" eaLnBrk="1" hangingPunct="1"/>
            <a:r>
              <a:rPr lang="en-US" sz="1600" smtClean="0"/>
              <a:t>bij de gevraagde resolutie</a:t>
            </a:r>
          </a:p>
          <a:p>
            <a:pPr lvl="1" eaLnBrk="1" hangingPunct="1"/>
            <a:r>
              <a:rPr lang="en-US" sz="1800" smtClean="0">
                <a:solidFill>
                  <a:srgbClr val="A50021"/>
                </a:solidFill>
              </a:rPr>
              <a:t>bewegingsinformatie, informatie omtrent de modes en residuele data worden gepropageerd van lagere lagen naar de gevraagde laag</a:t>
            </a:r>
          </a:p>
          <a:p>
            <a:pPr lvl="1" eaLnBrk="1" hangingPunct="1"/>
            <a:r>
              <a:rPr lang="en-US" sz="1800" smtClean="0"/>
              <a:t>een verlies van 0 - 0.5 dB in vergelijking met multi-loop decodering</a:t>
            </a:r>
          </a:p>
          <a:p>
            <a:pPr eaLnBrk="1" hangingPunct="1"/>
            <a:endParaRPr lang="en-US" sz="1800" smtClean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extensie van H.264/AVC: single-loop decodering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39" name="Line 23"/>
          <p:cNvSpPr>
            <a:spLocks noChangeShapeType="1"/>
          </p:cNvSpPr>
          <p:nvPr/>
        </p:nvSpPr>
        <p:spPr bwMode="auto">
          <a:xfrm>
            <a:off x="3348038" y="4533900"/>
            <a:ext cx="931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137241" name="Line 25"/>
          <p:cNvSpPr>
            <a:spLocks noChangeShapeType="1"/>
          </p:cNvSpPr>
          <p:nvPr/>
        </p:nvSpPr>
        <p:spPr bwMode="auto">
          <a:xfrm>
            <a:off x="3348038" y="4938713"/>
            <a:ext cx="931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1748" name="Text Box 73"/>
          <p:cNvSpPr txBox="1">
            <a:spLocks noChangeArrowheads="1"/>
          </p:cNvSpPr>
          <p:nvPr/>
        </p:nvSpPr>
        <p:spPr bwMode="auto">
          <a:xfrm>
            <a:off x="3302000" y="4300538"/>
            <a:ext cx="9509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Bewegings-</a:t>
            </a:r>
            <a:br>
              <a:rPr lang="en-US" sz="1200">
                <a:latin typeface="Trebuchet MS" pitchFamily="34" charset="0"/>
                <a:cs typeface="Arial" charset="0"/>
              </a:rPr>
            </a:br>
            <a:r>
              <a:rPr lang="en-US" sz="1200">
                <a:latin typeface="Trebuchet MS" pitchFamily="34" charset="0"/>
                <a:cs typeface="Arial" charset="0"/>
              </a:rPr>
              <a:t>informatie</a:t>
            </a:r>
          </a:p>
        </p:txBody>
      </p:sp>
      <p:sp>
        <p:nvSpPr>
          <p:cNvPr id="137289" name="Text Box 73"/>
          <p:cNvSpPr txBox="1">
            <a:spLocks noChangeArrowheads="1"/>
          </p:cNvSpPr>
          <p:nvPr/>
        </p:nvSpPr>
        <p:spPr bwMode="auto">
          <a:xfrm>
            <a:off x="3308350" y="1628775"/>
            <a:ext cx="9509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Bewegings-</a:t>
            </a:r>
            <a:br>
              <a:rPr lang="en-US" sz="1200">
                <a:latin typeface="Trebuchet MS" pitchFamily="34" charset="0"/>
                <a:cs typeface="Arial" charset="0"/>
              </a:rPr>
            </a:br>
            <a:r>
              <a:rPr lang="en-US" sz="1200">
                <a:latin typeface="Trebuchet MS" pitchFamily="34" charset="0"/>
                <a:cs typeface="Arial" charset="0"/>
              </a:rPr>
              <a:t>informatie</a:t>
            </a:r>
          </a:p>
        </p:txBody>
      </p:sp>
      <p:sp>
        <p:nvSpPr>
          <p:cNvPr id="317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err="1" smtClean="0"/>
              <a:t>Schaalbare</a:t>
            </a:r>
            <a:r>
              <a:rPr lang="en-US" sz="2400" dirty="0" smtClean="0"/>
              <a:t> </a:t>
            </a:r>
            <a:r>
              <a:rPr lang="en-US" sz="2400" dirty="0" err="1" smtClean="0"/>
              <a:t>Videocodering</a:t>
            </a:r>
            <a:r>
              <a:rPr lang="en-US" sz="2400" dirty="0" smtClean="0"/>
              <a:t>: </a:t>
            </a:r>
            <a:r>
              <a:rPr lang="en-US" sz="2400" dirty="0" err="1" smtClean="0"/>
              <a:t>decoderdesign</a:t>
            </a:r>
            <a:endParaRPr lang="en-US" sz="2400" dirty="0" smtClean="0"/>
          </a:p>
        </p:txBody>
      </p:sp>
      <p:sp>
        <p:nvSpPr>
          <p:cNvPr id="141" name="Rectangle 12"/>
          <p:cNvSpPr>
            <a:spLocks noChangeArrowheads="1"/>
          </p:cNvSpPr>
          <p:nvPr/>
        </p:nvSpPr>
        <p:spPr bwMode="auto">
          <a:xfrm>
            <a:off x="4287838" y="1743075"/>
            <a:ext cx="1974850" cy="58578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Hiërarchische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gecompenseerde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4287838" y="4443413"/>
            <a:ext cx="2025650" cy="58578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Hiërarchische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bewegings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gecompenseerde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143" name="Rectangle 19"/>
          <p:cNvSpPr>
            <a:spLocks noChangeArrowheads="1"/>
          </p:cNvSpPr>
          <p:nvPr/>
        </p:nvSpPr>
        <p:spPr bwMode="auto">
          <a:xfrm>
            <a:off x="1903413" y="1698625"/>
            <a:ext cx="1452562" cy="148431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 sz="120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1903413" y="4398963"/>
            <a:ext cx="1452562" cy="148431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nl-BE" sz="1200">
              <a:solidFill>
                <a:srgbClr val="000000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31755" name="Text Box 26"/>
          <p:cNvSpPr txBox="1">
            <a:spLocks noChangeArrowheads="1"/>
          </p:cNvSpPr>
          <p:nvPr/>
        </p:nvSpPr>
        <p:spPr bwMode="auto">
          <a:xfrm>
            <a:off x="3303588" y="4708525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cxnSp>
        <p:nvCxnSpPr>
          <p:cNvPr id="137243" name="AutoShape 27"/>
          <p:cNvCxnSpPr>
            <a:cxnSpLocks noChangeShapeType="1"/>
          </p:cNvCxnSpPr>
          <p:nvPr/>
        </p:nvCxnSpPr>
        <p:spPr bwMode="auto">
          <a:xfrm rot="-5400000">
            <a:off x="4594225" y="3386138"/>
            <a:ext cx="2114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6102350" y="2597150"/>
            <a:ext cx="1169988" cy="58578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Intra-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cxnSp>
        <p:nvCxnSpPr>
          <p:cNvPr id="137250" name="AutoShape 34"/>
          <p:cNvCxnSpPr>
            <a:cxnSpLocks noChangeShapeType="1"/>
          </p:cNvCxnSpPr>
          <p:nvPr/>
        </p:nvCxnSpPr>
        <p:spPr bwMode="auto">
          <a:xfrm rot="-5400000">
            <a:off x="3371850" y="3386138"/>
            <a:ext cx="2114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7251" name="AutoShape 35"/>
          <p:cNvCxnSpPr>
            <a:cxnSpLocks noChangeShapeType="1"/>
          </p:cNvCxnSpPr>
          <p:nvPr/>
        </p:nvCxnSpPr>
        <p:spPr bwMode="auto">
          <a:xfrm rot="-5400000">
            <a:off x="5675313" y="4241800"/>
            <a:ext cx="2114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1760" name="Line 39"/>
          <p:cNvSpPr>
            <a:spLocks noChangeShapeType="1"/>
          </p:cNvSpPr>
          <p:nvPr/>
        </p:nvSpPr>
        <p:spPr bwMode="auto">
          <a:xfrm>
            <a:off x="3359150" y="5368925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1761" name="Text Box 40"/>
          <p:cNvSpPr txBox="1">
            <a:spLocks noChangeArrowheads="1"/>
          </p:cNvSpPr>
          <p:nvPr/>
        </p:nvSpPr>
        <p:spPr bwMode="auto">
          <a:xfrm>
            <a:off x="5268913" y="5159375"/>
            <a:ext cx="6032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Modes</a:t>
            </a:r>
          </a:p>
        </p:txBody>
      </p:sp>
      <p:sp>
        <p:nvSpPr>
          <p:cNvPr id="31762" name="Line 41"/>
          <p:cNvSpPr>
            <a:spLocks noChangeShapeType="1"/>
          </p:cNvSpPr>
          <p:nvPr/>
        </p:nvSpPr>
        <p:spPr bwMode="auto">
          <a:xfrm>
            <a:off x="3370263" y="5784850"/>
            <a:ext cx="2732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31763" name="Text Box 42"/>
          <p:cNvSpPr txBox="1">
            <a:spLocks noChangeArrowheads="1"/>
          </p:cNvSpPr>
          <p:nvPr/>
        </p:nvSpPr>
        <p:spPr bwMode="auto">
          <a:xfrm>
            <a:off x="5241020" y="5564188"/>
            <a:ext cx="6256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Trebuchet MS" pitchFamily="34" charset="0"/>
                <a:cs typeface="Arial" charset="0"/>
              </a:rPr>
              <a:t>Residu</a:t>
            </a:r>
            <a:endParaRPr lang="en-US" sz="1200" dirty="0">
              <a:latin typeface="Trebuchet MS" pitchFamily="34" charset="0"/>
              <a:cs typeface="Arial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6102350" y="5297488"/>
            <a:ext cx="1169988" cy="58578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Intra-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31765" name="Text Box 49"/>
          <p:cNvSpPr txBox="1">
            <a:spLocks noChangeArrowheads="1"/>
          </p:cNvSpPr>
          <p:nvPr/>
        </p:nvSpPr>
        <p:spPr bwMode="auto">
          <a:xfrm>
            <a:off x="1893888" y="5973763"/>
            <a:ext cx="11366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Decodeerkern</a:t>
            </a:r>
          </a:p>
        </p:txBody>
      </p:sp>
      <p:sp>
        <p:nvSpPr>
          <p:cNvPr id="137266" name="Text Box 50"/>
          <p:cNvSpPr txBox="1">
            <a:spLocks noChangeArrowheads="1"/>
          </p:cNvSpPr>
          <p:nvPr/>
        </p:nvSpPr>
        <p:spPr bwMode="auto">
          <a:xfrm>
            <a:off x="1863725" y="1338263"/>
            <a:ext cx="11366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Decodeerkern</a:t>
            </a:r>
          </a:p>
        </p:txBody>
      </p:sp>
      <p:pic>
        <p:nvPicPr>
          <p:cNvPr id="13726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2763" y="1179513"/>
            <a:ext cx="7556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68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8625" y="1228725"/>
            <a:ext cx="75565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69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77188" y="1290638"/>
            <a:ext cx="75723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" name="Rectangle 14"/>
          <p:cNvSpPr>
            <a:spLocks noChangeArrowheads="1"/>
          </p:cNvSpPr>
          <p:nvPr/>
        </p:nvSpPr>
        <p:spPr bwMode="auto">
          <a:xfrm>
            <a:off x="7734300" y="3581400"/>
            <a:ext cx="1244600" cy="433388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Spatiale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opschaling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pic>
        <p:nvPicPr>
          <p:cNvPr id="137273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81963" y="4868863"/>
            <a:ext cx="55086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74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29575" y="4913313"/>
            <a:ext cx="549275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75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43850" y="4975225"/>
            <a:ext cx="5492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74" name="Text Box 39"/>
          <p:cNvSpPr txBox="1">
            <a:spLocks noChangeArrowheads="1"/>
          </p:cNvSpPr>
          <p:nvPr/>
        </p:nvSpPr>
        <p:spPr bwMode="auto">
          <a:xfrm>
            <a:off x="30163" y="1531938"/>
            <a:ext cx="9255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Tahoma" pitchFamily="34" charset="0"/>
                <a:cs typeface="Arial" charset="0"/>
              </a:rPr>
              <a:t>Schaalbare</a:t>
            </a:r>
            <a:br>
              <a:rPr lang="en-US" sz="1200">
                <a:solidFill>
                  <a:srgbClr val="000000"/>
                </a:solidFill>
                <a:latin typeface="Tahoma" pitchFamily="34" charset="0"/>
                <a:cs typeface="Arial" charset="0"/>
              </a:rPr>
            </a:br>
            <a:r>
              <a:rPr lang="en-US" sz="1200">
                <a:solidFill>
                  <a:srgbClr val="000000"/>
                </a:solidFill>
                <a:latin typeface="Tahoma" pitchFamily="34" charset="0"/>
                <a:cs typeface="Arial" charset="0"/>
              </a:rPr>
              <a:t>bitstroom</a:t>
            </a:r>
          </a:p>
        </p:txBody>
      </p:sp>
      <p:sp>
        <p:nvSpPr>
          <p:cNvPr id="137" name="Oval 46"/>
          <p:cNvSpPr>
            <a:spLocks noChangeArrowheads="1"/>
          </p:cNvSpPr>
          <p:nvPr/>
        </p:nvSpPr>
        <p:spPr bwMode="auto">
          <a:xfrm>
            <a:off x="608013" y="3563938"/>
            <a:ext cx="1349375" cy="495300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FFFFFF"/>
                </a:solidFill>
                <a:latin typeface="Trebuchet MS" pitchFamily="34" charset="0"/>
              </a:rPr>
              <a:t>Demultiplexer</a:t>
            </a:r>
            <a:endParaRPr lang="en-US" sz="1200" dirty="0">
              <a:solidFill>
                <a:srgbClr val="FFFFFF"/>
              </a:solidFill>
              <a:latin typeface="Trebuchet MS" pitchFamily="34" charset="0"/>
            </a:endParaRPr>
          </a:p>
        </p:txBody>
      </p:sp>
      <p:cxnSp>
        <p:nvCxnSpPr>
          <p:cNvPr id="31776" name="AutoShape 63"/>
          <p:cNvCxnSpPr>
            <a:cxnSpLocks noChangeShapeType="1"/>
            <a:stCxn id="31774" idx="2"/>
            <a:endCxn id="137" idx="2"/>
          </p:cNvCxnSpPr>
          <p:nvPr/>
        </p:nvCxnSpPr>
        <p:spPr bwMode="auto">
          <a:xfrm rot="16200000" flipH="1">
            <a:off x="-358775" y="2844800"/>
            <a:ext cx="1817688" cy="1158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37280" name="AutoShape 64"/>
          <p:cNvCxnSpPr>
            <a:cxnSpLocks noChangeShapeType="1"/>
            <a:stCxn id="137" idx="0"/>
            <a:endCxn id="143" idx="1"/>
          </p:cNvCxnSpPr>
          <p:nvPr/>
        </p:nvCxnSpPr>
        <p:spPr bwMode="auto">
          <a:xfrm rot="5400000" flipH="1" flipV="1">
            <a:off x="1031875" y="2692400"/>
            <a:ext cx="1122363" cy="62071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31778" name="AutoShape 65"/>
          <p:cNvCxnSpPr>
            <a:cxnSpLocks noChangeShapeType="1"/>
            <a:stCxn id="137" idx="4"/>
            <a:endCxn id="3" idx="1"/>
          </p:cNvCxnSpPr>
          <p:nvPr/>
        </p:nvCxnSpPr>
        <p:spPr bwMode="auto">
          <a:xfrm rot="16200000" flipH="1">
            <a:off x="1052513" y="4289425"/>
            <a:ext cx="1081087" cy="62071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37282" name="AutoShape 66"/>
          <p:cNvCxnSpPr>
            <a:cxnSpLocks noChangeShapeType="1"/>
            <a:stCxn id="31793" idx="3"/>
          </p:cNvCxnSpPr>
          <p:nvPr/>
        </p:nvCxnSpPr>
        <p:spPr bwMode="auto">
          <a:xfrm flipV="1">
            <a:off x="7361238" y="5140325"/>
            <a:ext cx="58261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7283" name="Oval 67"/>
          <p:cNvSpPr>
            <a:spLocks noChangeArrowheads="1"/>
          </p:cNvSpPr>
          <p:nvPr/>
        </p:nvSpPr>
        <p:spPr bwMode="auto">
          <a:xfrm>
            <a:off x="8243888" y="2332038"/>
            <a:ext cx="225425" cy="225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Tahoma" pitchFamily="34" charset="0"/>
              <a:cs typeface="Arial" charset="0"/>
            </a:endParaRPr>
          </a:p>
        </p:txBody>
      </p:sp>
      <p:cxnSp>
        <p:nvCxnSpPr>
          <p:cNvPr id="137284" name="AutoShape 68"/>
          <p:cNvCxnSpPr>
            <a:cxnSpLocks noChangeShapeType="1"/>
            <a:endCxn id="137283" idx="2"/>
          </p:cNvCxnSpPr>
          <p:nvPr/>
        </p:nvCxnSpPr>
        <p:spPr bwMode="auto">
          <a:xfrm>
            <a:off x="7358063" y="2441575"/>
            <a:ext cx="885825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7285" name="AutoShape 69"/>
          <p:cNvCxnSpPr>
            <a:cxnSpLocks noChangeShapeType="1"/>
            <a:endCxn id="190" idx="2"/>
          </p:cNvCxnSpPr>
          <p:nvPr/>
        </p:nvCxnSpPr>
        <p:spPr bwMode="auto">
          <a:xfrm flipH="1" flipV="1">
            <a:off x="8356600" y="4014788"/>
            <a:ext cx="1588" cy="854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7286" name="AutoShape 70"/>
          <p:cNvCxnSpPr>
            <a:cxnSpLocks noChangeShapeType="1"/>
            <a:stCxn id="190" idx="0"/>
            <a:endCxn id="137283" idx="4"/>
          </p:cNvCxnSpPr>
          <p:nvPr/>
        </p:nvCxnSpPr>
        <p:spPr bwMode="auto">
          <a:xfrm flipV="1">
            <a:off x="8356600" y="2557463"/>
            <a:ext cx="0" cy="1023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7287" name="AutoShape 71"/>
          <p:cNvCxnSpPr>
            <a:cxnSpLocks noChangeShapeType="1"/>
            <a:stCxn id="137283" idx="0"/>
          </p:cNvCxnSpPr>
          <p:nvPr/>
        </p:nvCxnSpPr>
        <p:spPr bwMode="auto">
          <a:xfrm flipV="1">
            <a:off x="8356600" y="1743075"/>
            <a:ext cx="0" cy="58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7288" name="Line 72"/>
          <p:cNvSpPr>
            <a:spLocks noChangeShapeType="1"/>
          </p:cNvSpPr>
          <p:nvPr/>
        </p:nvSpPr>
        <p:spPr bwMode="auto">
          <a:xfrm flipV="1">
            <a:off x="3348038" y="1849438"/>
            <a:ext cx="931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137290" name="Line 74"/>
          <p:cNvSpPr>
            <a:spLocks noChangeShapeType="1"/>
          </p:cNvSpPr>
          <p:nvPr/>
        </p:nvSpPr>
        <p:spPr bwMode="auto">
          <a:xfrm flipV="1">
            <a:off x="3348038" y="2254250"/>
            <a:ext cx="931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137291" name="Text Box 75"/>
          <p:cNvSpPr txBox="1">
            <a:spLocks noChangeArrowheads="1"/>
          </p:cNvSpPr>
          <p:nvPr/>
        </p:nvSpPr>
        <p:spPr bwMode="auto">
          <a:xfrm>
            <a:off x="3303588" y="2028825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sp>
        <p:nvSpPr>
          <p:cNvPr id="137292" name="Line 76"/>
          <p:cNvSpPr>
            <a:spLocks noChangeShapeType="1"/>
          </p:cNvSpPr>
          <p:nvPr/>
        </p:nvSpPr>
        <p:spPr bwMode="auto">
          <a:xfrm flipV="1">
            <a:off x="3359150" y="2708275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137293" name="Text Box 77"/>
          <p:cNvSpPr txBox="1">
            <a:spLocks noChangeArrowheads="1"/>
          </p:cNvSpPr>
          <p:nvPr/>
        </p:nvSpPr>
        <p:spPr bwMode="auto">
          <a:xfrm>
            <a:off x="4913313" y="2479675"/>
            <a:ext cx="6032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Modes</a:t>
            </a:r>
          </a:p>
        </p:txBody>
      </p:sp>
      <p:sp>
        <p:nvSpPr>
          <p:cNvPr id="137294" name="Line 78"/>
          <p:cNvSpPr>
            <a:spLocks noChangeShapeType="1"/>
          </p:cNvSpPr>
          <p:nvPr/>
        </p:nvSpPr>
        <p:spPr bwMode="auto">
          <a:xfrm flipV="1">
            <a:off x="3370263" y="3114675"/>
            <a:ext cx="2732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137295" name="Text Box 79"/>
          <p:cNvSpPr txBox="1">
            <a:spLocks noChangeArrowheads="1"/>
          </p:cNvSpPr>
          <p:nvPr/>
        </p:nvSpPr>
        <p:spPr bwMode="auto">
          <a:xfrm>
            <a:off x="4841875" y="2884488"/>
            <a:ext cx="625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rebuchet MS" pitchFamily="34" charset="0"/>
                <a:cs typeface="Arial" charset="0"/>
              </a:rPr>
              <a:t>Residu</a:t>
            </a:r>
          </a:p>
        </p:txBody>
      </p:sp>
      <p:cxnSp>
        <p:nvCxnSpPr>
          <p:cNvPr id="137296" name="AutoShape 80"/>
          <p:cNvCxnSpPr>
            <a:cxnSpLocks noChangeShapeType="1"/>
            <a:stCxn id="137283" idx="0"/>
          </p:cNvCxnSpPr>
          <p:nvPr/>
        </p:nvCxnSpPr>
        <p:spPr bwMode="auto">
          <a:xfrm rot="16200000" flipV="1">
            <a:off x="8062120" y="2037556"/>
            <a:ext cx="588963" cy="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31793" name="Rectangle 59"/>
          <p:cNvSpPr>
            <a:spLocks noChangeArrowheads="1"/>
          </p:cNvSpPr>
          <p:nvPr/>
        </p:nvSpPr>
        <p:spPr bwMode="auto">
          <a:xfrm>
            <a:off x="1765300" y="4308475"/>
            <a:ext cx="5595938" cy="1665288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6" name="Rectangle 59"/>
          <p:cNvSpPr>
            <a:spLocks noChangeArrowheads="1"/>
          </p:cNvSpPr>
          <p:nvPr/>
        </p:nvSpPr>
        <p:spPr bwMode="auto">
          <a:xfrm>
            <a:off x="1765300" y="1608138"/>
            <a:ext cx="5595938" cy="1665287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nl-BE">
              <a:latin typeface="Tahoma" pitchFamily="34" charset="0"/>
              <a:cs typeface="Arial" charset="0"/>
            </a:endParaRPr>
          </a:p>
        </p:txBody>
      </p:sp>
      <p:sp>
        <p:nvSpPr>
          <p:cNvPr id="137306" name="Line 90"/>
          <p:cNvSpPr>
            <a:spLocks noChangeShapeType="1"/>
          </p:cNvSpPr>
          <p:nvPr/>
        </p:nvSpPr>
        <p:spPr bwMode="auto">
          <a:xfrm flipV="1">
            <a:off x="5651500" y="2349500"/>
            <a:ext cx="0" cy="26098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235575" y="3587750"/>
            <a:ext cx="960438" cy="44926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IL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residuele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6273800" y="3587750"/>
            <a:ext cx="960438" cy="44926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IL intra-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137310" name="Line 94"/>
          <p:cNvSpPr>
            <a:spLocks noChangeShapeType="1"/>
          </p:cNvSpPr>
          <p:nvPr/>
        </p:nvSpPr>
        <p:spPr bwMode="auto">
          <a:xfrm flipV="1">
            <a:off x="4302125" y="4454525"/>
            <a:ext cx="2012950" cy="59531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137311" name="Line 95"/>
          <p:cNvSpPr>
            <a:spLocks noChangeShapeType="1"/>
          </p:cNvSpPr>
          <p:nvPr/>
        </p:nvSpPr>
        <p:spPr bwMode="auto">
          <a:xfrm>
            <a:off x="4302125" y="4464050"/>
            <a:ext cx="2012950" cy="5762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030413" y="1828800"/>
            <a:ext cx="1203325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Transformatie</a:t>
            </a:r>
            <a:r>
              <a:rPr lang="en-US" sz="1200" baseline="300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-1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2030413" y="2209800"/>
            <a:ext cx="1203325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>
                <a:latin typeface="Trebuchet MS" pitchFamily="34" charset="0"/>
                <a:cs typeface="Arial" charset="0"/>
              </a:rPr>
              <a:t>Quantizatie</a:t>
            </a:r>
            <a:r>
              <a:rPr lang="en-US" sz="1200" baseline="30000" dirty="0">
                <a:latin typeface="Trebuchet MS" pitchFamily="34" charset="0"/>
                <a:cs typeface="Arial" charset="0"/>
              </a:rPr>
              <a:t>-1</a:t>
            </a: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2030413" y="2590800"/>
            <a:ext cx="1203325" cy="4349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Entropie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decoding</a:t>
            </a:r>
          </a:p>
        </p:txBody>
      </p:sp>
      <p:sp>
        <p:nvSpPr>
          <p:cNvPr id="13" name="Rectangle 19"/>
          <p:cNvSpPr>
            <a:spLocks noChangeArrowheads="1"/>
          </p:cNvSpPr>
          <p:nvPr/>
        </p:nvSpPr>
        <p:spPr bwMode="auto">
          <a:xfrm>
            <a:off x="2030413" y="4572000"/>
            <a:ext cx="1203325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Transformatie</a:t>
            </a:r>
            <a:r>
              <a:rPr lang="en-US" sz="1200" baseline="300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-1</a:t>
            </a: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2030413" y="4953000"/>
            <a:ext cx="1203325" cy="2825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>
                <a:latin typeface="Trebuchet MS" pitchFamily="34" charset="0"/>
                <a:cs typeface="Arial" charset="0"/>
              </a:rPr>
              <a:t>Quantizatie</a:t>
            </a:r>
            <a:r>
              <a:rPr lang="en-US" sz="1200" baseline="30000" dirty="0">
                <a:latin typeface="Trebuchet MS" pitchFamily="34" charset="0"/>
                <a:cs typeface="Arial" charset="0"/>
              </a:rPr>
              <a:t>-1</a:t>
            </a: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2030413" y="5334000"/>
            <a:ext cx="1203325" cy="43497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Entropie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-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decoding</a:t>
            </a:r>
          </a:p>
        </p:txBody>
      </p:sp>
      <p:sp>
        <p:nvSpPr>
          <p:cNvPr id="137304" name="Line 88"/>
          <p:cNvSpPr>
            <a:spLocks noChangeShapeType="1"/>
          </p:cNvSpPr>
          <p:nvPr/>
        </p:nvSpPr>
        <p:spPr bwMode="auto">
          <a:xfrm flipV="1">
            <a:off x="4429125" y="2349500"/>
            <a:ext cx="0" cy="22050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BE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119154" y="3589338"/>
            <a:ext cx="1032284" cy="449262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 algn="ctr">
            <a:solidFill>
              <a:srgbClr val="F69240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IL </a:t>
            </a: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bewegings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-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itchFamily="34" charset="0"/>
              </a:rPr>
              <a:t>predictie</a:t>
            </a:r>
            <a:endParaRPr lang="en-US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137307" name="Line 91"/>
          <p:cNvSpPr>
            <a:spLocks noChangeShapeType="1"/>
          </p:cNvSpPr>
          <p:nvPr/>
        </p:nvSpPr>
        <p:spPr bwMode="auto">
          <a:xfrm>
            <a:off x="3370263" y="4943475"/>
            <a:ext cx="2281237" cy="31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137305" name="Line 89"/>
          <p:cNvSpPr>
            <a:spLocks noChangeShapeType="1"/>
          </p:cNvSpPr>
          <p:nvPr/>
        </p:nvSpPr>
        <p:spPr bwMode="auto">
          <a:xfrm>
            <a:off x="3348038" y="4546600"/>
            <a:ext cx="10810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nl-BE"/>
          </a:p>
        </p:txBody>
      </p:sp>
      <p:sp>
        <p:nvSpPr>
          <p:cNvPr id="67" name="TextBox 66"/>
          <p:cNvSpPr txBox="1"/>
          <p:nvPr/>
        </p:nvSpPr>
        <p:spPr>
          <a:xfrm>
            <a:off x="8201024" y="225742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nl-B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39" grpId="0" animBg="1"/>
      <p:bldP spid="137241" grpId="0" animBg="1"/>
      <p:bldP spid="137289" grpId="0"/>
      <p:bldP spid="141" grpId="0" animBg="1"/>
      <p:bldP spid="2" grpId="0" animBg="1"/>
      <p:bldP spid="143" grpId="0" animBg="1"/>
      <p:bldP spid="4" grpId="0" animBg="1"/>
      <p:bldP spid="137266" grpId="0"/>
      <p:bldP spid="190" grpId="0" animBg="1"/>
      <p:bldP spid="190" grpId="1" animBg="1"/>
      <p:bldP spid="190" grpId="2" animBg="1"/>
      <p:bldP spid="137283" grpId="0" animBg="1"/>
      <p:bldP spid="137283" grpId="1" animBg="1"/>
      <p:bldP spid="137283" grpId="2" animBg="1"/>
      <p:bldP spid="137288" grpId="0" animBg="1"/>
      <p:bldP spid="137290" grpId="0" animBg="1"/>
      <p:bldP spid="137291" grpId="0"/>
      <p:bldP spid="137292" grpId="0" animBg="1"/>
      <p:bldP spid="137293" grpId="0"/>
      <p:bldP spid="137294" grpId="0" animBg="1"/>
      <p:bldP spid="137295" grpId="0"/>
      <p:bldP spid="137306" grpId="0" animBg="1"/>
      <p:bldP spid="8" grpId="0" animBg="1"/>
      <p:bldP spid="9" grpId="0" animBg="1"/>
      <p:bldP spid="137310" grpId="0" animBg="1"/>
      <p:bldP spid="137310" grpId="1" animBg="1"/>
      <p:bldP spid="137311" grpId="0" animBg="1"/>
      <p:bldP spid="137311" grpId="1" animBg="1"/>
      <p:bldP spid="10" grpId="0" animBg="1"/>
      <p:bldP spid="11" grpId="0" animBg="1"/>
      <p:bldP spid="12" grpId="0" animBg="1"/>
      <p:bldP spid="137304" grpId="0" animBg="1"/>
      <p:bldP spid="7" grpId="0" animBg="1"/>
      <p:bldP spid="137307" grpId="0" animBg="1"/>
      <p:bldP spid="137305" grpId="0" animBg="1"/>
      <p:bldP spid="67" grpId="0"/>
      <p:bldP spid="67" grpId="1"/>
      <p:bldP spid="67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smtClean="0"/>
              <a:t>Resampling tool (onderdeel van de JSVM software)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smtClean="0">
                <a:latin typeface="Courier New" pitchFamily="49" charset="0"/>
              </a:rPr>
              <a:t>DownConvertStatic.exe &lt;win&gt; &lt;hin&gt; &lt;in&gt; &lt;wout&gt; &lt;hout&gt; &lt;out&gt; [&lt;method&gt; [&lt;t&gt;]]</a:t>
            </a:r>
            <a:endParaRPr lang="en-US" sz="1400" smtClean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1800" smtClean="0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opties: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&lt;win&gt;	width of input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&lt;hin&gt;	height of input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&lt;in&gt;		input filename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&lt;wout&gt;	width of output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&lt;hout&gt;	height of output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&lt;out&gt;	output filename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&lt;method&gt;	0: normative up-sampling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			   non-normative down-sampling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			1: dyadic up-sampling (AVC 6-tap 1/2 pel on odd samples)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			   dyadic down-sampling (MPEG-4 down-sampling filter)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			2: crop only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			3: up-sampling (Three-lobed Lanczos-windowed sinc)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			4: up-sampling (AVC 6-tap 1/2 pel + bilinear 1/4 pel)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&lt;t&gt;		number of temporal down-sampling stages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videocodering: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7" name="Rectangle 3"/>
          <p:cNvSpPr>
            <a:spLocks noGrp="1" noChangeArrowheads="1"/>
          </p:cNvSpPr>
          <p:nvPr>
            <p:ph idx="1"/>
          </p:nvPr>
        </p:nvSpPr>
        <p:spPr>
          <a:xfrm>
            <a:off x="466725" y="1295400"/>
            <a:ext cx="8334375" cy="42497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nl-BE" dirty="0" smtClean="0">
                <a:solidFill>
                  <a:schemeClr val="bg2"/>
                </a:solidFill>
              </a:rPr>
              <a:t>Practicum 1: Videocodering (maandag 18 februari)</a:t>
            </a:r>
          </a:p>
          <a:p>
            <a:pPr>
              <a:lnSpc>
                <a:spcPct val="90000"/>
              </a:lnSpc>
            </a:pPr>
            <a:r>
              <a:rPr lang="nl-BE" dirty="0" smtClean="0">
                <a:solidFill>
                  <a:schemeClr val="bg2"/>
                </a:solidFill>
              </a:rPr>
              <a:t>Practicum 2: Codeerefficiëntie (maandag 4 maart)</a:t>
            </a:r>
          </a:p>
          <a:p>
            <a:pPr>
              <a:lnSpc>
                <a:spcPct val="90000"/>
              </a:lnSpc>
            </a:pPr>
            <a:endParaRPr lang="nl-BE" dirty="0" smtClean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nl-BE" dirty="0" smtClean="0">
                <a:solidFill>
                  <a:schemeClr val="bg2"/>
                </a:solidFill>
              </a:rPr>
              <a:t>Practicum 3: HTML5 </a:t>
            </a:r>
            <a:r>
              <a:rPr lang="nl-BE" dirty="0" smtClean="0">
                <a:solidFill>
                  <a:schemeClr val="bg1">
                    <a:lumMod val="50000"/>
                  </a:schemeClr>
                </a:solidFill>
              </a:rPr>
              <a:t>(maandag 18 maart)</a:t>
            </a:r>
          </a:p>
          <a:p>
            <a:pPr lvl="1">
              <a:lnSpc>
                <a:spcPct val="90000"/>
              </a:lnSpc>
            </a:pPr>
            <a:r>
              <a:rPr lang="nl-BE" dirty="0" smtClean="0">
                <a:solidFill>
                  <a:schemeClr val="bg1">
                    <a:lumMod val="50000"/>
                  </a:schemeClr>
                </a:solidFill>
              </a:rPr>
              <a:t>deadline: donderdag 18 april, 14u</a:t>
            </a:r>
          </a:p>
          <a:p>
            <a:pPr>
              <a:lnSpc>
                <a:spcPct val="90000"/>
              </a:lnSpc>
            </a:pPr>
            <a:endParaRPr lang="nl-BE" dirty="0" smtClean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nl-BE" dirty="0" smtClean="0"/>
              <a:t>Practicum 4: Videoadaptatie (vrijdag 29 maart)</a:t>
            </a:r>
          </a:p>
          <a:p>
            <a:pPr lvl="1">
              <a:lnSpc>
                <a:spcPct val="90000"/>
              </a:lnSpc>
            </a:pPr>
            <a:r>
              <a:rPr lang="nl-BE" dirty="0" smtClean="0"/>
              <a:t>deadline: donderdag 16 mei, 14u</a:t>
            </a:r>
          </a:p>
          <a:p>
            <a:pPr lvl="1">
              <a:lnSpc>
                <a:spcPct val="90000"/>
              </a:lnSpc>
            </a:pPr>
            <a:endParaRPr lang="nl-BE" sz="2000" dirty="0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mtClean="0"/>
              <a:t>Overzicht practica</a:t>
            </a:r>
          </a:p>
        </p:txBody>
      </p:sp>
    </p:spTree>
    <p:extLst>
      <p:ext uri="{BB962C8B-B14F-4D97-AF65-F5344CB8AC3E}">
        <p14:creationId xmlns:p14="http://schemas.microsoft.com/office/powerpoint/2010/main" xmlns="" val="256961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smtClean="0"/>
              <a:t>Schaalbare videocodering en –decodering (onderdeel van de JSVM software)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JSVM encoder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H264AVCEncoderLibTestStatic.exe –pf file</a:t>
            </a:r>
            <a:endParaRPr lang="en-US" sz="1400" smtClean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1800" smtClean="0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ondersteunde opties: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-pf file	parameter file name</a:t>
            </a:r>
          </a:p>
          <a:p>
            <a:pPr eaLnBrk="1" hangingPunct="1">
              <a:lnSpc>
                <a:spcPct val="80000"/>
              </a:lnSpc>
            </a:pPr>
            <a:endParaRPr lang="en-US" sz="1400" smtClean="0"/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JSVM decoder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H264AVCDecoderLibTestStatic.exe bitstream.264 output.yuv</a:t>
            </a:r>
            <a:endParaRPr lang="en-US" sz="1400" smtClean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1400" smtClean="0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opties: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bitstream.264	input H.264/AVC file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400" smtClean="0">
                <a:latin typeface="Courier New" pitchFamily="49" charset="0"/>
              </a:rPr>
              <a:t>output.yuv		output YUV file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Schaalbare videocodering: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smtClean="0"/>
              <a:t>Bitstroomextractie</a:t>
            </a:r>
          </a:p>
          <a:p>
            <a:pPr lvl="1" eaLnBrk="1" hangingPunct="1"/>
            <a:r>
              <a:rPr lang="en-US" sz="1800" smtClean="0"/>
              <a:t>extraheer substromen met lagere temporele of spatiale resolutie</a:t>
            </a:r>
          </a:p>
          <a:p>
            <a:pPr lvl="1" eaLnBrk="1" hangingPunct="1"/>
            <a:r>
              <a:rPr lang="en-US" sz="1800" smtClean="0"/>
              <a:t>extraheer substromen met gereduceerde kwaliteit</a:t>
            </a:r>
          </a:p>
          <a:p>
            <a:pPr eaLnBrk="1" hangingPunct="1"/>
            <a:r>
              <a:rPr lang="en-US" sz="1800" smtClean="0"/>
              <a:t>Extractie van een specifieke spatio-temporele resolutie</a:t>
            </a:r>
          </a:p>
          <a:p>
            <a:pPr lvl="1" eaLnBrk="1" hangingPunct="1"/>
            <a:r>
              <a:rPr lang="en-US" sz="1800" smtClean="0"/>
              <a:t>dependency identifier D (spatiale of CGS-laagextractie)</a:t>
            </a:r>
          </a:p>
          <a:p>
            <a:pPr lvl="1" eaLnBrk="1" hangingPunct="1"/>
            <a:r>
              <a:rPr lang="en-US" sz="1800" smtClean="0"/>
              <a:t>temporele laag T (temporele laagextractie)</a:t>
            </a:r>
          </a:p>
          <a:p>
            <a:pPr eaLnBrk="1" hangingPunct="1"/>
            <a:r>
              <a:rPr lang="en-US" sz="1800" smtClean="0"/>
              <a:t>Extractie van een bepaalde bitsnelheid voor een spatio-temporele resolutie</a:t>
            </a:r>
          </a:p>
          <a:p>
            <a:pPr lvl="1" eaLnBrk="1" hangingPunct="1"/>
            <a:r>
              <a:rPr lang="en-US" sz="1800" smtClean="0"/>
              <a:t>kwaliteitslaag Q (MGS-laagextractie)</a:t>
            </a:r>
          </a:p>
          <a:p>
            <a:pPr eaLnBrk="1" hangingPunct="1"/>
            <a:endParaRPr lang="en-US" sz="1800" smtClean="0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Bitstroomextractie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 err="1" smtClean="0"/>
              <a:t>Bitstroomextractie</a:t>
            </a:r>
            <a:r>
              <a:rPr lang="en-US" sz="1800" dirty="0" smtClean="0"/>
              <a:t>-tool (</a:t>
            </a:r>
            <a:r>
              <a:rPr lang="en-US" sz="1800" dirty="0" err="1" smtClean="0"/>
              <a:t>onderdeel</a:t>
            </a:r>
            <a:r>
              <a:rPr lang="en-US" sz="1800" dirty="0" smtClean="0"/>
              <a:t> van de JSVM software)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Courier New" pitchFamily="49" charset="0"/>
              </a:rPr>
              <a:t>BitStreamExtractorStatic.exe [-pt trace] input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400" dirty="0" smtClean="0">
                <a:latin typeface="Courier New" pitchFamily="49" charset="0"/>
              </a:rPr>
              <a:t>	[output [-l </a:t>
            </a:r>
            <a:r>
              <a:rPr lang="en-US" sz="1400" dirty="0" err="1" smtClean="0">
                <a:latin typeface="Courier New" pitchFamily="49" charset="0"/>
              </a:rPr>
              <a:t>L</a:t>
            </a:r>
            <a:r>
              <a:rPr lang="en-US" sz="1400" dirty="0" smtClean="0">
                <a:latin typeface="Courier New" pitchFamily="49" charset="0"/>
              </a:rPr>
              <a:t>] [-t </a:t>
            </a:r>
            <a:r>
              <a:rPr lang="en-US" sz="1400" dirty="0" err="1" smtClean="0">
                <a:latin typeface="Courier New" pitchFamily="49" charset="0"/>
              </a:rPr>
              <a:t>T</a:t>
            </a:r>
            <a:r>
              <a:rPr lang="en-US" sz="1400" dirty="0" smtClean="0">
                <a:latin typeface="Courier New" pitchFamily="49" charset="0"/>
              </a:rPr>
              <a:t>] [-f </a:t>
            </a:r>
            <a:r>
              <a:rPr lang="en-US" sz="1400" dirty="0" err="1" smtClean="0">
                <a:latin typeface="Courier New" pitchFamily="49" charset="0"/>
              </a:rPr>
              <a:t>F</a:t>
            </a:r>
            <a:r>
              <a:rPr lang="en-US" sz="1400" dirty="0" smtClean="0">
                <a:latin typeface="Courier New" pitchFamily="49" charset="0"/>
              </a:rPr>
              <a:t>]]</a:t>
            </a:r>
            <a:endParaRPr lang="en-US" sz="1400" dirty="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dirty="0" smtClean="0"/>
              <a:t>options: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400" dirty="0" smtClean="0">
                <a:latin typeface="Courier New" pitchFamily="49" charset="0"/>
              </a:rPr>
              <a:t>-pt trace	generate a packet trace file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400" dirty="0" smtClean="0">
                <a:latin typeface="Courier New" pitchFamily="49" charset="0"/>
              </a:rPr>
              <a:t>-l </a:t>
            </a:r>
            <a:r>
              <a:rPr lang="en-US" sz="1400" dirty="0" err="1" smtClean="0">
                <a:latin typeface="Courier New" pitchFamily="49" charset="0"/>
              </a:rPr>
              <a:t>L</a:t>
            </a:r>
            <a:r>
              <a:rPr lang="en-US" sz="1400" dirty="0" smtClean="0">
                <a:latin typeface="Courier New" pitchFamily="49" charset="0"/>
              </a:rPr>
              <a:t>		extract all layers with </a:t>
            </a:r>
            <a:r>
              <a:rPr lang="en-US" sz="1400" dirty="0" err="1" smtClean="0">
                <a:latin typeface="Courier New" pitchFamily="49" charset="0"/>
              </a:rPr>
              <a:t>dependency_id</a:t>
            </a:r>
            <a:r>
              <a:rPr lang="en-US" sz="1400" dirty="0" smtClean="0">
                <a:latin typeface="Courier New" pitchFamily="49" charset="0"/>
              </a:rPr>
              <a:t> &lt;= L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400" dirty="0" smtClean="0">
                <a:latin typeface="Courier New" pitchFamily="49" charset="0"/>
              </a:rPr>
              <a:t>-t </a:t>
            </a:r>
            <a:r>
              <a:rPr lang="en-US" sz="1400" dirty="0" err="1" smtClean="0">
                <a:latin typeface="Courier New" pitchFamily="49" charset="0"/>
              </a:rPr>
              <a:t>T</a:t>
            </a:r>
            <a:r>
              <a:rPr lang="en-US" sz="1400" dirty="0" smtClean="0">
                <a:latin typeface="Courier New" pitchFamily="49" charset="0"/>
              </a:rPr>
              <a:t>		extract all layers with </a:t>
            </a:r>
            <a:r>
              <a:rPr lang="en-US" sz="1400" dirty="0" err="1" smtClean="0">
                <a:latin typeface="Courier New" pitchFamily="49" charset="0"/>
              </a:rPr>
              <a:t>temporal_level</a:t>
            </a:r>
            <a:r>
              <a:rPr lang="en-US" sz="1400" dirty="0" smtClean="0">
                <a:latin typeface="Courier New" pitchFamily="49" charset="0"/>
              </a:rPr>
              <a:t> &lt;= T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400" dirty="0" smtClean="0">
                <a:latin typeface="Courier New" pitchFamily="49" charset="0"/>
              </a:rPr>
              <a:t>-f </a:t>
            </a:r>
            <a:r>
              <a:rPr lang="en-US" sz="1400" dirty="0" err="1" smtClean="0">
                <a:latin typeface="Courier New" pitchFamily="49" charset="0"/>
              </a:rPr>
              <a:t>F</a:t>
            </a:r>
            <a:r>
              <a:rPr lang="en-US" sz="1400" dirty="0" smtClean="0">
                <a:latin typeface="Courier New" pitchFamily="49" charset="0"/>
              </a:rPr>
              <a:t>		extract all layers with </a:t>
            </a:r>
            <a:r>
              <a:rPr lang="en-US" sz="1400" dirty="0" err="1" smtClean="0">
                <a:latin typeface="Courier New" pitchFamily="49" charset="0"/>
              </a:rPr>
              <a:t>quality_level</a:t>
            </a:r>
            <a:r>
              <a:rPr lang="en-US" sz="1400" dirty="0" smtClean="0">
                <a:latin typeface="Courier New" pitchFamily="49" charset="0"/>
              </a:rPr>
              <a:t> &lt;=F</a:t>
            </a:r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sz="1800" dirty="0" err="1" smtClean="0"/>
              <a:t>Genereer</a:t>
            </a:r>
            <a:r>
              <a:rPr lang="en-US" sz="1800" dirty="0" smtClean="0"/>
              <a:t> trace-</a:t>
            </a:r>
            <a:r>
              <a:rPr lang="en-US" sz="1800" dirty="0" err="1" smtClean="0"/>
              <a:t>bestand</a:t>
            </a:r>
            <a:endParaRPr lang="en-US" sz="1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Courier New" pitchFamily="49" charset="0"/>
              </a:rPr>
              <a:t>BitStreamExtractorStatic.exe -pt trace.txt file.264</a:t>
            </a:r>
          </a:p>
          <a:p>
            <a:pPr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sz="1800" dirty="0" err="1" smtClean="0"/>
              <a:t>Extraheer</a:t>
            </a:r>
            <a:r>
              <a:rPr lang="en-US" sz="1800" dirty="0" smtClean="0"/>
              <a:t> </a:t>
            </a:r>
            <a:r>
              <a:rPr lang="en-US" sz="1800" dirty="0" err="1" smtClean="0"/>
              <a:t>bitstroom</a:t>
            </a:r>
            <a:endParaRPr lang="en-US" sz="1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Courier New" pitchFamily="49" charset="0"/>
              </a:rPr>
              <a:t>BitStreamExtractorStatic.exe in.264 out.264 –l X –t Y –f Z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err="1" smtClean="0"/>
              <a:t>Bitstroomextractie</a:t>
            </a:r>
            <a:r>
              <a:rPr lang="en-US" sz="2400" dirty="0" smtClean="0"/>
              <a:t>: tool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sz="1800" dirty="0" smtClean="0"/>
              <a:t>Overzicht practica</a:t>
            </a:r>
          </a:p>
          <a:p>
            <a:pPr eaLnBrk="1" hangingPunct="1"/>
            <a:r>
              <a:rPr lang="nl-BE" sz="1800" dirty="0" smtClean="0"/>
              <a:t>Adaptatie: inleiding</a:t>
            </a:r>
          </a:p>
          <a:p>
            <a:pPr eaLnBrk="1" hangingPunct="1"/>
            <a:r>
              <a:rPr lang="nl-BE" sz="1800" dirty="0" smtClean="0"/>
              <a:t>Schaalbare videocodering</a:t>
            </a:r>
          </a:p>
          <a:p>
            <a:pPr lvl="1" eaLnBrk="1" hangingPunct="1"/>
            <a:r>
              <a:rPr lang="en-US" sz="1800" dirty="0" err="1" smtClean="0"/>
              <a:t>concepten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schaalbare</a:t>
            </a:r>
            <a:r>
              <a:rPr lang="en-US" sz="1800" dirty="0" smtClean="0"/>
              <a:t> </a:t>
            </a:r>
            <a:r>
              <a:rPr lang="en-US" sz="1800" dirty="0" err="1" smtClean="0"/>
              <a:t>extensie</a:t>
            </a:r>
            <a:r>
              <a:rPr lang="en-US" sz="1800" dirty="0" smtClean="0"/>
              <a:t> van H.264/AVC</a:t>
            </a:r>
            <a:endParaRPr lang="nl-BE" sz="1800" dirty="0" smtClean="0"/>
          </a:p>
          <a:p>
            <a:pPr eaLnBrk="1" hangingPunct="1"/>
            <a:r>
              <a:rPr lang="nl-BE" sz="1800" b="1" dirty="0" err="1" smtClean="0"/>
              <a:t>SVC-adaptatie</a:t>
            </a:r>
            <a:endParaRPr lang="nl-BE" sz="1800" b="1" dirty="0" smtClean="0"/>
          </a:p>
          <a:p>
            <a:pPr lvl="1"/>
            <a:r>
              <a:rPr lang="nl-BE" sz="1800" b="1" dirty="0" smtClean="0"/>
              <a:t>opbouw </a:t>
            </a:r>
            <a:r>
              <a:rPr lang="nl-BE" sz="1800" b="1" dirty="0" err="1" smtClean="0"/>
              <a:t>SVC-bitstroom</a:t>
            </a:r>
            <a:endParaRPr lang="nl-BE" sz="1800" b="1" dirty="0" smtClean="0"/>
          </a:p>
          <a:p>
            <a:pPr lvl="1"/>
            <a:r>
              <a:rPr lang="nl-BE" sz="1800" b="1" dirty="0" smtClean="0"/>
              <a:t>aanpassen </a:t>
            </a:r>
            <a:r>
              <a:rPr lang="nl-BE" sz="1800" b="1" dirty="0" err="1" smtClean="0"/>
              <a:t>SVC-bitstroom</a:t>
            </a:r>
            <a:endParaRPr lang="nl-BE" sz="1800" b="1" dirty="0" smtClean="0"/>
          </a:p>
          <a:p>
            <a:pPr eaLnBrk="1" hangingPunct="1"/>
            <a:r>
              <a:rPr lang="nl-BE" sz="1800" dirty="0" smtClean="0"/>
              <a:t>Opgave practicum 4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2400" smtClean="0"/>
              <a:t>Overzicht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Opbouw</a:t>
            </a:r>
            <a:r>
              <a:rPr lang="en-US" sz="2400" dirty="0" smtClean="0"/>
              <a:t> SVC-</a:t>
            </a:r>
            <a:r>
              <a:rPr lang="en-US" sz="2400" dirty="0" err="1" smtClean="0"/>
              <a:t>bitstroom</a:t>
            </a:r>
            <a:endParaRPr lang="en-US" sz="2400" dirty="0" smtClean="0"/>
          </a:p>
        </p:txBody>
      </p:sp>
      <p:sp>
        <p:nvSpPr>
          <p:cNvPr id="41989" name="Rectangle 6"/>
          <p:cNvSpPr>
            <a:spLocks noChangeArrowheads="1"/>
          </p:cNvSpPr>
          <p:nvPr/>
        </p:nvSpPr>
        <p:spPr bwMode="auto">
          <a:xfrm>
            <a:off x="1535850" y="4233163"/>
            <a:ext cx="2314575" cy="360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nl-BE" sz="1700" b="1">
                <a:solidFill>
                  <a:srgbClr val="993300"/>
                </a:solidFill>
              </a:rPr>
              <a:t>Mediaspeler</a:t>
            </a:r>
            <a:endParaRPr lang="en-US" sz="1700" b="1">
              <a:solidFill>
                <a:srgbClr val="993300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5481375" y="4237925"/>
            <a:ext cx="2314575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nl-BE" sz="1700" b="1" dirty="0" err="1">
                <a:solidFill>
                  <a:srgbClr val="993300"/>
                </a:solidFill>
              </a:rPr>
              <a:t>Hexeditor</a:t>
            </a:r>
            <a:endParaRPr lang="en-US" sz="1700" b="1" dirty="0">
              <a:solidFill>
                <a:srgbClr val="993300"/>
              </a:solidFill>
            </a:endParaRPr>
          </a:p>
        </p:txBody>
      </p:sp>
      <p:sp>
        <p:nvSpPr>
          <p:cNvPr id="41991" name="Line 8"/>
          <p:cNvSpPr>
            <a:spLocks noChangeShapeType="1"/>
          </p:cNvSpPr>
          <p:nvPr/>
        </p:nvSpPr>
        <p:spPr bwMode="auto">
          <a:xfrm>
            <a:off x="818888" y="4080763"/>
            <a:ext cx="7740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127583" y="160886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Gecomprimeerde</a:t>
            </a:r>
            <a:r>
              <a:rPr lang="en-US" dirty="0" smtClean="0"/>
              <a:t> </a:t>
            </a:r>
            <a:r>
              <a:rPr lang="en-US" dirty="0" err="1" smtClean="0"/>
              <a:t>bitstroom</a:t>
            </a:r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317824" y="2188062"/>
            <a:ext cx="2665413" cy="1214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400" b="1" dirty="0" smtClean="0">
                <a:latin typeface="Courier New" pitchFamily="49" charset="0"/>
              </a:rPr>
              <a:t>00 00 00 01 06 18 83 26 80 00 17 EA 85 C0 1A 10 72 00 00 03 00 00 03 00 00 03 03 20 06 87 C0 00 00 03 …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60962" y="4757195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bv</a:t>
            </a:r>
            <a:r>
              <a:rPr lang="en-US" dirty="0" smtClean="0"/>
              <a:t>. </a:t>
            </a:r>
            <a:r>
              <a:rPr lang="en-US" dirty="0" err="1" smtClean="0"/>
              <a:t>HxD</a:t>
            </a:r>
            <a:r>
              <a:rPr lang="en-US" dirty="0" smtClean="0"/>
              <a:t>, XVI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49" descr="shot1_cod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7029" y="1992086"/>
            <a:ext cx="2439988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8" descr="shot1_cod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4629" y="2144486"/>
            <a:ext cx="2439988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7" descr="shot1_cod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2229" y="2296886"/>
            <a:ext cx="2439988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6" descr="shot1_cod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49829" y="2449286"/>
            <a:ext cx="2439988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2"/>
          <p:cNvGraphicFramePr>
            <a:graphicFrameLocks noChangeAspect="1"/>
          </p:cNvGraphicFramePr>
          <p:nvPr/>
        </p:nvGraphicFramePr>
        <p:xfrm>
          <a:off x="2658696" y="870992"/>
          <a:ext cx="6967537" cy="5486400"/>
        </p:xfrm>
        <a:graphic>
          <a:graphicData uri="http://schemas.openxmlformats.org/presentationml/2006/ole">
            <p:oleObj spid="_x0000_s101384" name="Visio" r:id="rId3" imgW="10835370" imgH="8636929" progId="Visio.Drawing.11">
              <p:embed/>
            </p:oleObj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2280208" y="4768769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2293712" y="253678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1794072" y="5822065"/>
            <a:ext cx="10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Beeldnr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893666" y="6018835"/>
            <a:ext cx="4861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3"/>
          <p:cNvSpPr>
            <a:spLocks noGrp="1" noChangeArrowheads="1"/>
          </p:cNvSpPr>
          <p:nvPr>
            <p:ph idx="1"/>
          </p:nvPr>
        </p:nvSpPr>
        <p:spPr>
          <a:xfrm>
            <a:off x="0" y="647218"/>
            <a:ext cx="5725990" cy="1899213"/>
          </a:xfrm>
        </p:spPr>
        <p:txBody>
          <a:bodyPr/>
          <a:lstStyle/>
          <a:p>
            <a:pPr eaLnBrk="1" hangingPunct="1"/>
            <a:r>
              <a:rPr lang="nl-BE" sz="1800" b="1" dirty="0" smtClean="0"/>
              <a:t>Opbouw bitstroom: voorbeeld (1)</a:t>
            </a:r>
          </a:p>
          <a:p>
            <a:pPr lvl="1"/>
            <a:r>
              <a:rPr lang="nl-BE" sz="1800" dirty="0" err="1" smtClean="0"/>
              <a:t>kwaliteitsschaalbaarheid</a:t>
            </a:r>
            <a:r>
              <a:rPr lang="nl-BE" sz="1800" dirty="0" smtClean="0"/>
              <a:t> met twee lagen</a:t>
            </a:r>
          </a:p>
          <a:p>
            <a:pPr lvl="1"/>
            <a:r>
              <a:rPr lang="nl-BE" sz="1800" dirty="0" smtClean="0"/>
              <a:t>grafische weergave</a:t>
            </a:r>
          </a:p>
          <a:p>
            <a:pPr lvl="1" eaLnBrk="1" hangingPunct="1">
              <a:buFontTx/>
              <a:buNone/>
            </a:pPr>
            <a:endParaRPr lang="nl-BE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"/>
          <p:cNvSpPr>
            <a:spLocks noGrp="1" noChangeArrowheads="1"/>
          </p:cNvSpPr>
          <p:nvPr>
            <p:ph idx="1"/>
          </p:nvPr>
        </p:nvSpPr>
        <p:spPr>
          <a:xfrm>
            <a:off x="0" y="647218"/>
            <a:ext cx="8333772" cy="1899213"/>
          </a:xfrm>
        </p:spPr>
        <p:txBody>
          <a:bodyPr/>
          <a:lstStyle/>
          <a:p>
            <a:pPr eaLnBrk="1" hangingPunct="1"/>
            <a:r>
              <a:rPr lang="nl-BE" sz="1800" b="1" dirty="0" smtClean="0"/>
              <a:t>Opbouw bitstroom: voorbeeld (2)</a:t>
            </a:r>
          </a:p>
          <a:p>
            <a:pPr lvl="1"/>
            <a:r>
              <a:rPr lang="nl-BE" sz="1800" dirty="0" err="1" smtClean="0"/>
              <a:t>kwaliteitsschaalbaarheid</a:t>
            </a:r>
            <a:r>
              <a:rPr lang="nl-BE" sz="1800" dirty="0" smtClean="0"/>
              <a:t> met twee lagen</a:t>
            </a:r>
          </a:p>
          <a:p>
            <a:pPr lvl="1"/>
            <a:r>
              <a:rPr lang="nl-BE" sz="1800" dirty="0" smtClean="0"/>
              <a:t>opbouw bitstroom: hoog niveau</a:t>
            </a:r>
          </a:p>
          <a:p>
            <a:pPr lvl="1"/>
            <a:r>
              <a:rPr lang="nl-BE" sz="1800" dirty="0" smtClean="0"/>
              <a:t>(codeer)volgorde volgens afhankelijkheden temporele hiërarchie (cf. figuur)</a:t>
            </a:r>
          </a:p>
          <a:p>
            <a:pPr lvl="1"/>
            <a:r>
              <a:rPr lang="nl-BE" sz="1800" dirty="0" smtClean="0"/>
              <a:t>voor elke tijdsinstantie: eerst basislaag, dan uitbreidingslaag</a:t>
            </a:r>
          </a:p>
          <a:p>
            <a:pPr lvl="1"/>
            <a:endParaRPr lang="nl-BE" sz="1800" dirty="0" smtClean="0"/>
          </a:p>
          <a:p>
            <a:pPr lvl="1" eaLnBrk="1" hangingPunct="1">
              <a:buFontTx/>
              <a:buNone/>
            </a:pPr>
            <a:endParaRPr lang="nl-BE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157489" y="3031608"/>
            <a:ext cx="532435" cy="4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91853" y="3031608"/>
            <a:ext cx="738851" cy="4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444208" y="3031608"/>
            <a:ext cx="532435" cy="4398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2978572" y="3031608"/>
            <a:ext cx="738851" cy="4398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3730927" y="3031608"/>
            <a:ext cx="532435" cy="4398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3" name="Rectangle 12"/>
          <p:cNvSpPr/>
          <p:nvPr/>
        </p:nvSpPr>
        <p:spPr>
          <a:xfrm>
            <a:off x="4265291" y="3031608"/>
            <a:ext cx="738851" cy="4398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982922" y="3031608"/>
            <a:ext cx="532435" cy="4398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5" name="Rectangle 14"/>
          <p:cNvSpPr/>
          <p:nvPr/>
        </p:nvSpPr>
        <p:spPr>
          <a:xfrm>
            <a:off x="5517286" y="3031608"/>
            <a:ext cx="738851" cy="4398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1660" y="25715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0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48378" y="25715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8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35097" y="25715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4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21816" y="25715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2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50909" y="30557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269641" y="3031608"/>
            <a:ext cx="532435" cy="4398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34" name="Rectangle 33"/>
          <p:cNvSpPr/>
          <p:nvPr/>
        </p:nvSpPr>
        <p:spPr>
          <a:xfrm>
            <a:off x="6804005" y="3031608"/>
            <a:ext cx="738851" cy="4398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6408535" y="25715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1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63" y="1295400"/>
            <a:ext cx="8330295" cy="4899025"/>
          </a:xfrm>
        </p:spPr>
        <p:txBody>
          <a:bodyPr/>
          <a:lstStyle/>
          <a:p>
            <a:pPr eaLnBrk="1" hangingPunct="1"/>
            <a:r>
              <a:rPr lang="nl-BE" sz="1800" dirty="0" smtClean="0"/>
              <a:t>H.264/AVC- of </a:t>
            </a:r>
            <a:r>
              <a:rPr lang="nl-BE" sz="1800" dirty="0" err="1" smtClean="0"/>
              <a:t>SVC-bitstroom</a:t>
            </a:r>
            <a:r>
              <a:rPr lang="nl-BE" sz="1800" dirty="0" smtClean="0"/>
              <a:t> bestaat uit een opeenvolging van </a:t>
            </a:r>
            <a:r>
              <a:rPr lang="nl-BE" sz="1800" b="1" dirty="0" err="1" smtClean="0"/>
              <a:t>Network</a:t>
            </a:r>
            <a:r>
              <a:rPr lang="nl-BE" sz="1800" b="1" dirty="0" smtClean="0"/>
              <a:t> </a:t>
            </a:r>
            <a:r>
              <a:rPr lang="nl-BE" sz="1800" b="1" dirty="0" err="1" smtClean="0"/>
              <a:t>Abstraction</a:t>
            </a:r>
            <a:r>
              <a:rPr lang="nl-BE" sz="1800" b="1" dirty="0" smtClean="0"/>
              <a:t> </a:t>
            </a:r>
            <a:r>
              <a:rPr lang="nl-BE" sz="1800" b="1" dirty="0" err="1" smtClean="0"/>
              <a:t>Layer</a:t>
            </a:r>
            <a:r>
              <a:rPr lang="nl-BE" sz="1800" b="1" dirty="0" smtClean="0"/>
              <a:t> (NAL) units </a:t>
            </a:r>
            <a:r>
              <a:rPr lang="nl-BE" sz="1800" dirty="0" smtClean="0"/>
              <a:t>→</a:t>
            </a:r>
            <a:r>
              <a:rPr lang="nl-BE" sz="1800" b="1" dirty="0" smtClean="0"/>
              <a:t> </a:t>
            </a:r>
            <a:r>
              <a:rPr lang="nl-BE" sz="1800" dirty="0" smtClean="0"/>
              <a:t>~netwerkpakketten</a:t>
            </a:r>
          </a:p>
          <a:p>
            <a:pPr lvl="1"/>
            <a:r>
              <a:rPr lang="nl-BE" sz="1800" dirty="0" smtClean="0"/>
              <a:t>voornaamste types binnen H.264/AVC en SVC:</a:t>
            </a:r>
          </a:p>
        </p:txBody>
      </p:sp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Opbouw</a:t>
            </a:r>
            <a:r>
              <a:rPr lang="en-US" sz="2400" dirty="0" smtClean="0"/>
              <a:t> SVC-</a:t>
            </a:r>
            <a:r>
              <a:rPr lang="en-US" sz="2400" dirty="0" err="1" smtClean="0"/>
              <a:t>bitstroom</a:t>
            </a:r>
            <a:endParaRPr lang="nl-BE" sz="2400" dirty="0" smtClean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204486" y="2519749"/>
          <a:ext cx="596482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105"/>
                <a:gridCol w="406271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nal_unit_type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inhoud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niet</a:t>
                      </a:r>
                      <a:r>
                        <a:rPr lang="en-US" dirty="0" smtClean="0"/>
                        <a:t>-IDR-slice/</a:t>
                      </a:r>
                      <a:r>
                        <a:rPr lang="en-US" dirty="0" err="1" smtClean="0"/>
                        <a:t>beeld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IDR-slice/</a:t>
                      </a:r>
                      <a:r>
                        <a:rPr lang="en-US" dirty="0" err="1" smtClean="0"/>
                        <a:t>beeld</a:t>
                      </a:r>
                      <a:r>
                        <a:rPr lang="en-US" dirty="0" smtClean="0"/>
                        <a:t> (random access)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SEI-</a:t>
                      </a:r>
                      <a:r>
                        <a:rPr lang="en-US" dirty="0" err="1" smtClean="0"/>
                        <a:t>bericht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sequence parameter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picture parameter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prefix NAL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subset sequence parameter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slice/</a:t>
                      </a:r>
                      <a:r>
                        <a:rPr lang="en-US" dirty="0" err="1" smtClean="0"/>
                        <a:t>beeld</a:t>
                      </a:r>
                      <a:r>
                        <a:rPr lang="en-US" baseline="0" dirty="0" smtClean="0"/>
                        <a:t> in (SVC-)</a:t>
                      </a:r>
                      <a:r>
                        <a:rPr lang="en-US" baseline="0" dirty="0" err="1" smtClean="0"/>
                        <a:t>extensielaag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856194" y="3055720"/>
            <a:ext cx="2334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gecodeerde</a:t>
            </a:r>
            <a:r>
              <a:rPr lang="en-US" dirty="0" smtClean="0"/>
              <a:t> </a:t>
            </a:r>
            <a:r>
              <a:rPr lang="en-US" dirty="0" err="1" smtClean="0"/>
              <a:t>beelden</a:t>
            </a:r>
            <a:endParaRPr lang="en-US" dirty="0" smtClean="0"/>
          </a:p>
          <a:p>
            <a:r>
              <a:rPr lang="en-US" dirty="0" smtClean="0"/>
              <a:t>     (</a:t>
            </a:r>
            <a:r>
              <a:rPr lang="en-US" dirty="0" err="1" smtClean="0"/>
              <a:t>typisch</a:t>
            </a:r>
            <a:r>
              <a:rPr lang="en-US" dirty="0" smtClean="0"/>
              <a:t> ca. 99% 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v.d</a:t>
            </a:r>
            <a:r>
              <a:rPr lang="en-US" dirty="0" smtClean="0"/>
              <a:t>. </a:t>
            </a:r>
            <a:r>
              <a:rPr lang="en-US" dirty="0" err="1" smtClean="0"/>
              <a:t>bitstroom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192456" y="3044145"/>
            <a:ext cx="729205" cy="92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250329" y="3356662"/>
            <a:ext cx="625033" cy="92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261904" y="3715477"/>
            <a:ext cx="787078" cy="1898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"/>
          <p:cNvSpPr>
            <a:spLocks noGrp="1" noChangeArrowheads="1"/>
          </p:cNvSpPr>
          <p:nvPr>
            <p:ph idx="1"/>
          </p:nvPr>
        </p:nvSpPr>
        <p:spPr>
          <a:xfrm>
            <a:off x="0" y="647218"/>
            <a:ext cx="8333772" cy="1899213"/>
          </a:xfrm>
        </p:spPr>
        <p:txBody>
          <a:bodyPr/>
          <a:lstStyle/>
          <a:p>
            <a:pPr eaLnBrk="1" hangingPunct="1"/>
            <a:r>
              <a:rPr lang="nl-BE" sz="1800" b="1" dirty="0" smtClean="0"/>
              <a:t>Opbouw bitstroom: voorbeeld (3)</a:t>
            </a:r>
          </a:p>
          <a:p>
            <a:pPr lvl="1"/>
            <a:r>
              <a:rPr lang="nl-BE" sz="1800" dirty="0" err="1" smtClean="0"/>
              <a:t>kwaliteitsschaalbaarheid</a:t>
            </a:r>
            <a:r>
              <a:rPr lang="nl-BE" sz="1800" dirty="0" smtClean="0"/>
              <a:t> met twee lagen</a:t>
            </a:r>
          </a:p>
          <a:p>
            <a:pPr lvl="1"/>
            <a:r>
              <a:rPr lang="nl-BE" sz="1800" dirty="0" smtClean="0"/>
              <a:t>opbouw bitstroom: vertaling in </a:t>
            </a:r>
            <a:r>
              <a:rPr lang="nl-BE" sz="1800" dirty="0" err="1" smtClean="0"/>
              <a:t>NAL-eenheden</a:t>
            </a:r>
            <a:endParaRPr lang="nl-BE" sz="1800" dirty="0" smtClean="0"/>
          </a:p>
          <a:p>
            <a:pPr lvl="1"/>
            <a:r>
              <a:rPr lang="nl-BE" sz="1800" dirty="0" smtClean="0"/>
              <a:t>elk beeld en elke laag bestaan uit 1 of meerdere </a:t>
            </a:r>
            <a:r>
              <a:rPr lang="nl-BE" sz="1800" dirty="0" err="1" smtClean="0"/>
              <a:t>NAL-eenheden</a:t>
            </a:r>
            <a:r>
              <a:rPr lang="nl-BE" sz="1800" dirty="0" smtClean="0"/>
              <a:t>, voorafgegaan door </a:t>
            </a:r>
            <a:r>
              <a:rPr lang="nl-BE" sz="1800" dirty="0" err="1" smtClean="0"/>
              <a:t>parameter-sets</a:t>
            </a:r>
            <a:r>
              <a:rPr lang="nl-BE" sz="1800" dirty="0" smtClean="0"/>
              <a:t> en </a:t>
            </a:r>
            <a:r>
              <a:rPr lang="nl-BE" sz="1800" dirty="0" err="1" smtClean="0"/>
              <a:t>prefix-NAL-eenheden</a:t>
            </a:r>
            <a:endParaRPr lang="nl-BE" sz="1800" dirty="0" smtClean="0"/>
          </a:p>
          <a:p>
            <a:pPr lvl="1"/>
            <a:endParaRPr lang="nl-BE" sz="1800" dirty="0" smtClean="0"/>
          </a:p>
          <a:p>
            <a:pPr lvl="1" eaLnBrk="1" hangingPunct="1">
              <a:buFontTx/>
              <a:buNone/>
            </a:pPr>
            <a:endParaRPr lang="nl-BE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157489" y="2846408"/>
            <a:ext cx="532435" cy="4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91853" y="2846408"/>
            <a:ext cx="738851" cy="4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444208" y="2846408"/>
            <a:ext cx="532435" cy="4398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2978572" y="2846408"/>
            <a:ext cx="738851" cy="4398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3730927" y="2846408"/>
            <a:ext cx="532435" cy="4398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3" name="Rectangle 12"/>
          <p:cNvSpPr/>
          <p:nvPr/>
        </p:nvSpPr>
        <p:spPr>
          <a:xfrm>
            <a:off x="4265291" y="2846408"/>
            <a:ext cx="738851" cy="4398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982922" y="2846408"/>
            <a:ext cx="532435" cy="4398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5" name="Rectangle 14"/>
          <p:cNvSpPr/>
          <p:nvPr/>
        </p:nvSpPr>
        <p:spPr>
          <a:xfrm>
            <a:off x="5517286" y="2846408"/>
            <a:ext cx="738851" cy="4398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1660" y="23863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0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48378" y="23863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8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35097" y="23863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4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21816" y="23863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2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50909" y="28816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269641" y="2846408"/>
            <a:ext cx="532435" cy="4398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34" name="Rectangle 33"/>
          <p:cNvSpPr/>
          <p:nvPr/>
        </p:nvSpPr>
        <p:spPr>
          <a:xfrm>
            <a:off x="6804005" y="2846408"/>
            <a:ext cx="738851" cy="4398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6408535" y="23863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4386805" y="3588152"/>
            <a:ext cx="208344" cy="682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32665" y="4843042"/>
            <a:ext cx="438912" cy="4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baseline="-25000" dirty="0"/>
          </a:p>
        </p:txBody>
      </p:sp>
      <p:sp>
        <p:nvSpPr>
          <p:cNvPr id="23" name="Rectangle 22"/>
          <p:cNvSpPr/>
          <p:nvPr/>
        </p:nvSpPr>
        <p:spPr>
          <a:xfrm>
            <a:off x="2886004" y="4843042"/>
            <a:ext cx="438912" cy="4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baseline="-25000" dirty="0"/>
          </a:p>
        </p:txBody>
      </p:sp>
      <p:sp>
        <p:nvSpPr>
          <p:cNvPr id="24" name="Rectangle 23"/>
          <p:cNvSpPr/>
          <p:nvPr/>
        </p:nvSpPr>
        <p:spPr>
          <a:xfrm>
            <a:off x="3349013" y="4843042"/>
            <a:ext cx="438912" cy="4398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</a:t>
            </a:r>
            <a:endParaRPr lang="en-US" baseline="-25000" dirty="0"/>
          </a:p>
        </p:txBody>
      </p:sp>
      <p:sp>
        <p:nvSpPr>
          <p:cNvPr id="25" name="Rectangle 24"/>
          <p:cNvSpPr/>
          <p:nvPr/>
        </p:nvSpPr>
        <p:spPr>
          <a:xfrm>
            <a:off x="3790779" y="4843042"/>
            <a:ext cx="438912" cy="4398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baseline="-25000" dirty="0"/>
          </a:p>
        </p:txBody>
      </p:sp>
      <p:sp>
        <p:nvSpPr>
          <p:cNvPr id="26" name="Rectangle 25"/>
          <p:cNvSpPr/>
          <p:nvPr/>
        </p:nvSpPr>
        <p:spPr>
          <a:xfrm>
            <a:off x="4693605" y="4843042"/>
            <a:ext cx="438912" cy="4398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</a:t>
            </a:r>
            <a:endParaRPr lang="en-US" baseline="-25000" dirty="0"/>
          </a:p>
        </p:txBody>
      </p:sp>
      <p:sp>
        <p:nvSpPr>
          <p:cNvPr id="27" name="Rectangle 26"/>
          <p:cNvSpPr/>
          <p:nvPr/>
        </p:nvSpPr>
        <p:spPr>
          <a:xfrm>
            <a:off x="5146946" y="4843042"/>
            <a:ext cx="438912" cy="4398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baseline="-25000" dirty="0"/>
          </a:p>
        </p:txBody>
      </p:sp>
      <p:sp>
        <p:nvSpPr>
          <p:cNvPr id="36" name="Rectangle 35"/>
          <p:cNvSpPr/>
          <p:nvPr/>
        </p:nvSpPr>
        <p:spPr>
          <a:xfrm>
            <a:off x="162050" y="4843042"/>
            <a:ext cx="438912" cy="439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baseline="-25000" dirty="0"/>
          </a:p>
        </p:txBody>
      </p:sp>
      <p:sp>
        <p:nvSpPr>
          <p:cNvPr id="37" name="Rectangle 36"/>
          <p:cNvSpPr/>
          <p:nvPr/>
        </p:nvSpPr>
        <p:spPr>
          <a:xfrm>
            <a:off x="615390" y="4843042"/>
            <a:ext cx="438912" cy="439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4722471" y="3715473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assumptie</a:t>
            </a:r>
            <a:r>
              <a:rPr lang="en-US" dirty="0" smtClean="0"/>
              <a:t>: elk </a:t>
            </a:r>
            <a:r>
              <a:rPr lang="en-US" dirty="0" err="1" smtClean="0"/>
              <a:t>beeld</a:t>
            </a:r>
            <a:r>
              <a:rPr lang="en-US" dirty="0" smtClean="0"/>
              <a:t> </a:t>
            </a:r>
            <a:r>
              <a:rPr lang="en-US" dirty="0" err="1" smtClean="0"/>
              <a:t>bestaat</a:t>
            </a:r>
            <a:r>
              <a:rPr lang="en-US" dirty="0" smtClean="0"/>
              <a:t> </a:t>
            </a:r>
            <a:r>
              <a:rPr lang="en-US" dirty="0" err="1" smtClean="0"/>
              <a:t>uit</a:t>
            </a:r>
            <a:r>
              <a:rPr lang="en-US" dirty="0" smtClean="0"/>
              <a:t> 1 slice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068729" y="4843042"/>
            <a:ext cx="438912" cy="439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</a:t>
            </a:r>
            <a:endParaRPr lang="en-US" baseline="-25000" dirty="0"/>
          </a:p>
        </p:txBody>
      </p:sp>
      <p:sp>
        <p:nvSpPr>
          <p:cNvPr id="40" name="Rectangle 39"/>
          <p:cNvSpPr/>
          <p:nvPr/>
        </p:nvSpPr>
        <p:spPr>
          <a:xfrm>
            <a:off x="1522069" y="4843042"/>
            <a:ext cx="438912" cy="439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baseline="-25000" dirty="0"/>
          </a:p>
        </p:txBody>
      </p:sp>
      <p:sp>
        <p:nvSpPr>
          <p:cNvPr id="41" name="Rectangle 40"/>
          <p:cNvSpPr/>
          <p:nvPr/>
        </p:nvSpPr>
        <p:spPr>
          <a:xfrm>
            <a:off x="1983166" y="4843042"/>
            <a:ext cx="438912" cy="4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</a:t>
            </a:r>
            <a:endParaRPr lang="en-US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150471" y="4317357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Bitstroom</a:t>
            </a:r>
            <a:r>
              <a:rPr lang="en-US" dirty="0" smtClean="0"/>
              <a:t> </a:t>
            </a:r>
            <a:r>
              <a:rPr lang="en-US" dirty="0" err="1" smtClean="0"/>
              <a:t>volgens</a:t>
            </a:r>
            <a:r>
              <a:rPr lang="en-US" dirty="0" smtClean="0"/>
              <a:t> type NAL-</a:t>
            </a:r>
            <a:r>
              <a:rPr lang="en-US" dirty="0" err="1" smtClean="0"/>
              <a:t>eenheden</a:t>
            </a:r>
            <a:r>
              <a:rPr lang="en-US" dirty="0" smtClean="0"/>
              <a:t> (cf. </a:t>
            </a:r>
            <a:r>
              <a:rPr lang="en-US" dirty="0" err="1" smtClean="0"/>
              <a:t>tabel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232546" y="4843042"/>
            <a:ext cx="438912" cy="4398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baseline="-25000" dirty="0"/>
          </a:p>
        </p:txBody>
      </p:sp>
      <p:sp>
        <p:nvSpPr>
          <p:cNvPr id="44" name="Rectangle 43"/>
          <p:cNvSpPr/>
          <p:nvPr/>
        </p:nvSpPr>
        <p:spPr>
          <a:xfrm>
            <a:off x="5600289" y="4843042"/>
            <a:ext cx="438912" cy="4398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baseline="-25000" dirty="0"/>
          </a:p>
        </p:txBody>
      </p:sp>
      <p:sp>
        <p:nvSpPr>
          <p:cNvPr id="45" name="Rectangle 44"/>
          <p:cNvSpPr/>
          <p:nvPr/>
        </p:nvSpPr>
        <p:spPr>
          <a:xfrm>
            <a:off x="6049772" y="4843042"/>
            <a:ext cx="438912" cy="4398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</a:t>
            </a:r>
            <a:endParaRPr lang="en-US" baseline="-25000" dirty="0"/>
          </a:p>
        </p:txBody>
      </p:sp>
      <p:sp>
        <p:nvSpPr>
          <p:cNvPr id="46" name="Rectangle 45"/>
          <p:cNvSpPr/>
          <p:nvPr/>
        </p:nvSpPr>
        <p:spPr>
          <a:xfrm>
            <a:off x="6503113" y="4843042"/>
            <a:ext cx="438912" cy="4398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baseline="-25000" dirty="0"/>
          </a:p>
        </p:txBody>
      </p:sp>
      <p:sp>
        <p:nvSpPr>
          <p:cNvPr id="48" name="Rectangle 47"/>
          <p:cNvSpPr/>
          <p:nvPr/>
        </p:nvSpPr>
        <p:spPr>
          <a:xfrm>
            <a:off x="6956456" y="4843042"/>
            <a:ext cx="438912" cy="4398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baseline="-25000" dirty="0"/>
          </a:p>
        </p:txBody>
      </p:sp>
      <p:sp>
        <p:nvSpPr>
          <p:cNvPr id="49" name="Rectangle 48"/>
          <p:cNvSpPr/>
          <p:nvPr/>
        </p:nvSpPr>
        <p:spPr>
          <a:xfrm>
            <a:off x="7405939" y="4843042"/>
            <a:ext cx="438912" cy="4398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</a:t>
            </a:r>
            <a:endParaRPr lang="en-US" baseline="-25000" dirty="0"/>
          </a:p>
        </p:txBody>
      </p:sp>
      <p:sp>
        <p:nvSpPr>
          <p:cNvPr id="50" name="Rectangle 49"/>
          <p:cNvSpPr/>
          <p:nvPr/>
        </p:nvSpPr>
        <p:spPr>
          <a:xfrm>
            <a:off x="7859280" y="4843042"/>
            <a:ext cx="438912" cy="4398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baseline="-25000" dirty="0"/>
          </a:p>
        </p:txBody>
      </p:sp>
      <p:sp>
        <p:nvSpPr>
          <p:cNvPr id="51" name="Rectangle 50"/>
          <p:cNvSpPr/>
          <p:nvPr/>
        </p:nvSpPr>
        <p:spPr>
          <a:xfrm>
            <a:off x="8312623" y="4843042"/>
            <a:ext cx="438912" cy="4398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8728502" y="48782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59012" y="53581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0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45730" y="53581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8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17644" y="53581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4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92788" y="53581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2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48955" y="53581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1589" y="5358124"/>
            <a:ext cx="124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Parameters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63" y="1295400"/>
            <a:ext cx="8330295" cy="4899025"/>
          </a:xfrm>
        </p:spPr>
        <p:txBody>
          <a:bodyPr/>
          <a:lstStyle/>
          <a:p>
            <a:pPr eaLnBrk="1" hangingPunct="1"/>
            <a:r>
              <a:rPr lang="nl-BE" sz="1800" dirty="0" smtClean="0"/>
              <a:t>Elke </a:t>
            </a:r>
            <a:r>
              <a:rPr lang="nl-BE" sz="1800" dirty="0" err="1" smtClean="0"/>
              <a:t>NAL-eenheid</a:t>
            </a:r>
            <a:r>
              <a:rPr lang="nl-BE" sz="1800" dirty="0" smtClean="0"/>
              <a:t> bestaat uit</a:t>
            </a:r>
          </a:p>
          <a:p>
            <a:pPr lvl="1" eaLnBrk="1" hangingPunct="1"/>
            <a:r>
              <a:rPr lang="nl-BE" sz="1800" dirty="0" smtClean="0"/>
              <a:t>nul of meerdere zero bytes (bytes gelijk aan 0)</a:t>
            </a:r>
          </a:p>
          <a:p>
            <a:pPr lvl="1" eaLnBrk="1" hangingPunct="1"/>
            <a:r>
              <a:rPr lang="nl-BE" sz="1800" dirty="0" smtClean="0"/>
              <a:t>een startcode (0x000001)</a:t>
            </a:r>
          </a:p>
          <a:p>
            <a:pPr lvl="1" eaLnBrk="1" hangingPunct="1"/>
            <a:r>
              <a:rPr lang="nl-BE" sz="1800" dirty="0" smtClean="0"/>
              <a:t>een NAL Unit </a:t>
            </a:r>
            <a:r>
              <a:rPr lang="nl-BE" sz="1800" dirty="0" err="1" smtClean="0"/>
              <a:t>header</a:t>
            </a:r>
            <a:endParaRPr lang="nl-BE" sz="1800" dirty="0" smtClean="0"/>
          </a:p>
          <a:p>
            <a:pPr lvl="1" eaLnBrk="1" hangingPunct="1"/>
            <a:r>
              <a:rPr lang="nl-BE" sz="1800" dirty="0" smtClean="0"/>
              <a:t>een </a:t>
            </a:r>
            <a:r>
              <a:rPr lang="nl-BE" sz="1800" dirty="0" err="1" smtClean="0"/>
              <a:t>payload</a:t>
            </a:r>
            <a:r>
              <a:rPr lang="nl-BE" sz="1800" dirty="0" smtClean="0"/>
              <a:t> (RBSP) die de eigenlijke videodata bevat</a:t>
            </a:r>
          </a:p>
        </p:txBody>
      </p:sp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Opbouw</a:t>
            </a:r>
            <a:r>
              <a:rPr lang="en-US" sz="2400" dirty="0" smtClean="0"/>
              <a:t> SVC-</a:t>
            </a:r>
            <a:r>
              <a:rPr lang="en-US" sz="2400" dirty="0" err="1" smtClean="0"/>
              <a:t>bitstroom</a:t>
            </a:r>
            <a:endParaRPr lang="nl-BE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182813" y="3494363"/>
            <a:ext cx="180975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l-BE" sz="1600" dirty="0">
                <a:latin typeface="Calibri" pitchFamily="34" charset="0"/>
                <a:cs typeface="Calibri" pitchFamily="34" charset="0"/>
              </a:rPr>
              <a:t>NAL Unit (NALU)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2563" y="3494363"/>
            <a:ext cx="180975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l-BE" sz="1600" dirty="0">
                <a:latin typeface="Calibri" pitchFamily="34" charset="0"/>
                <a:cs typeface="Calibri" pitchFamily="34" charset="0"/>
              </a:rPr>
              <a:t>NAL Unit (NALU)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8663" y="3497538"/>
            <a:ext cx="180975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l-BE" sz="1600" dirty="0">
                <a:latin typeface="Calibri" pitchFamily="34" charset="0"/>
                <a:cs typeface="Calibri" pitchFamily="34" charset="0"/>
              </a:rPr>
              <a:t>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275" y="4434163"/>
            <a:ext cx="1103313" cy="43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BE" sz="1600" dirty="0">
                <a:latin typeface="Calibri" pitchFamily="34" charset="0"/>
                <a:cs typeface="Calibri" pitchFamily="34" charset="0"/>
              </a:rPr>
              <a:t>zero_byte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71588" y="4434163"/>
            <a:ext cx="2960687" cy="43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BE" sz="1600" dirty="0">
                <a:latin typeface="Calibri" pitchFamily="34" charset="0"/>
                <a:cs typeface="Calibri" pitchFamily="34" charset="0"/>
              </a:rPr>
              <a:t>start_code_prefix_one_3bytes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178300" y="4430988"/>
            <a:ext cx="1481138" cy="43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BE" sz="1600" dirty="0">
                <a:latin typeface="Calibri" pitchFamily="34" charset="0"/>
                <a:cs typeface="Calibri" pitchFamily="34" charset="0"/>
              </a:rPr>
              <a:t>NALU header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56263" y="4432575"/>
            <a:ext cx="3365500" cy="43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BE" sz="1600" dirty="0">
                <a:latin typeface="Calibri" pitchFamily="34" charset="0"/>
                <a:cs typeface="Calibri" pitchFamily="34" charset="0"/>
              </a:rPr>
              <a:t>raw byte sequence payload (RBSP)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58988" y="5408888"/>
            <a:ext cx="1997075" cy="43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BE" sz="1600" dirty="0">
                <a:latin typeface="Calibri" pitchFamily="34" charset="0"/>
                <a:cs typeface="Calibri" pitchFamily="34" charset="0"/>
              </a:rPr>
              <a:t>forbidden_zero_bit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56063" y="5408888"/>
            <a:ext cx="1404937" cy="43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BE" sz="1600" dirty="0">
                <a:latin typeface="Calibri" pitchFamily="34" charset="0"/>
                <a:cs typeface="Calibri" pitchFamily="34" charset="0"/>
              </a:rPr>
              <a:t>nal_ref_idc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61000" y="5410475"/>
            <a:ext cx="1600200" cy="43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BE" sz="1600" dirty="0">
                <a:latin typeface="Calibri" pitchFamily="34" charset="0"/>
                <a:cs typeface="Calibri" pitchFamily="34" charset="0"/>
              </a:rPr>
              <a:t>nal_unit_type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10800000" flipV="1">
            <a:off x="165100" y="3932513"/>
            <a:ext cx="3833813" cy="5032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91200" y="3937275"/>
            <a:ext cx="3233738" cy="4889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V="1">
            <a:off x="2066925" y="4870725"/>
            <a:ext cx="2108200" cy="5238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54675" y="4862788"/>
            <a:ext cx="1385888" cy="5413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sz="1800" dirty="0" smtClean="0"/>
              <a:t>Overzicht practica</a:t>
            </a:r>
          </a:p>
          <a:p>
            <a:pPr eaLnBrk="1" hangingPunct="1"/>
            <a:r>
              <a:rPr lang="nl-BE" sz="1800" b="1" dirty="0" smtClean="0"/>
              <a:t>Adaptatie: inleiding</a:t>
            </a:r>
          </a:p>
          <a:p>
            <a:pPr eaLnBrk="1" hangingPunct="1"/>
            <a:r>
              <a:rPr lang="nl-BE" sz="1800" dirty="0" smtClean="0"/>
              <a:t>Schaalbare videocodering</a:t>
            </a:r>
          </a:p>
          <a:p>
            <a:pPr lvl="1" eaLnBrk="1" hangingPunct="1"/>
            <a:r>
              <a:rPr lang="en-US" sz="1800" dirty="0" err="1" smtClean="0"/>
              <a:t>concepten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schaalbare</a:t>
            </a:r>
            <a:r>
              <a:rPr lang="en-US" sz="1800" dirty="0" smtClean="0"/>
              <a:t> </a:t>
            </a:r>
            <a:r>
              <a:rPr lang="en-US" sz="1800" dirty="0" err="1" smtClean="0"/>
              <a:t>extensie</a:t>
            </a:r>
            <a:r>
              <a:rPr lang="en-US" sz="1800" dirty="0" smtClean="0"/>
              <a:t> van H.264/AVC</a:t>
            </a:r>
            <a:endParaRPr lang="nl-BE" sz="1800" dirty="0" smtClean="0"/>
          </a:p>
          <a:p>
            <a:pPr eaLnBrk="1" hangingPunct="1"/>
            <a:r>
              <a:rPr lang="nl-BE" sz="1800" dirty="0" err="1" smtClean="0"/>
              <a:t>SVC-adaptatie</a:t>
            </a:r>
            <a:endParaRPr lang="nl-BE" sz="1800" dirty="0" smtClean="0"/>
          </a:p>
          <a:p>
            <a:pPr lvl="1"/>
            <a:r>
              <a:rPr lang="nl-BE" sz="1800" dirty="0" smtClean="0"/>
              <a:t>opbouw </a:t>
            </a:r>
            <a:r>
              <a:rPr lang="nl-BE" sz="1800" dirty="0" err="1" smtClean="0"/>
              <a:t>SVC-bitstroom</a:t>
            </a:r>
            <a:endParaRPr lang="nl-BE" sz="1800" dirty="0" smtClean="0"/>
          </a:p>
          <a:p>
            <a:pPr lvl="1"/>
            <a:r>
              <a:rPr lang="nl-BE" sz="1800" dirty="0" smtClean="0"/>
              <a:t>aanpassen </a:t>
            </a:r>
            <a:r>
              <a:rPr lang="nl-BE" sz="1800" dirty="0" err="1" smtClean="0"/>
              <a:t>SVC-bitstroom</a:t>
            </a:r>
            <a:endParaRPr lang="nl-BE" sz="1800" dirty="0" smtClean="0"/>
          </a:p>
          <a:p>
            <a:pPr eaLnBrk="1" hangingPunct="1"/>
            <a:r>
              <a:rPr lang="nl-BE" sz="1800" dirty="0" smtClean="0"/>
              <a:t>Opgave practicum 4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2400" smtClean="0"/>
              <a:t>Overzicht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27898" y="4300688"/>
          <a:ext cx="8181071" cy="745878"/>
        </p:xfrm>
        <a:graphic>
          <a:graphicData uri="http://schemas.openxmlformats.org/drawingml/2006/table">
            <a:tbl>
              <a:tblPr/>
              <a:tblGrid>
                <a:gridCol w="1122891"/>
                <a:gridCol w="1010765"/>
                <a:gridCol w="251259"/>
                <a:gridCol w="251259"/>
                <a:gridCol w="251259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  <a:gridCol w="252078"/>
              </a:tblGrid>
              <a:tr h="24862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libri"/>
                          <a:ea typeface="Calibri"/>
                          <a:cs typeface="Times New Roman"/>
                        </a:rPr>
                        <a:t>Byte #</a:t>
                      </a: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62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Bit #</a:t>
                      </a: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AVC NALU header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purpose</a:t>
                      </a: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R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PRID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DID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QID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TID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Times New Roman"/>
                        </a:rPr>
                        <a:t>U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O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Calibri"/>
                          <a:cs typeface="Times New Roman"/>
                        </a:rPr>
                        <a:t>PR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8444" marR="88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164A7C"/>
                </a:solidFill>
              </a:rPr>
              <a:t>Opbouw</a:t>
            </a:r>
            <a:r>
              <a:rPr lang="en-US" sz="2400" dirty="0" smtClean="0">
                <a:solidFill>
                  <a:srgbClr val="164A7C"/>
                </a:solidFill>
              </a:rPr>
              <a:t> SVC-</a:t>
            </a:r>
            <a:r>
              <a:rPr lang="en-US" sz="2400" dirty="0" err="1" smtClean="0">
                <a:solidFill>
                  <a:srgbClr val="164A7C"/>
                </a:solidFill>
              </a:rPr>
              <a:t>bitstroom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2763" y="1295400"/>
            <a:ext cx="8330295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nl-B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Elke H.264/AVC- of </a:t>
            </a:r>
            <a:r>
              <a:rPr kumimoji="0" lang="nl-B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SVC-NAL-eenheid</a:t>
            </a:r>
            <a:r>
              <a:rPr kumimoji="0" lang="nl-BE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start dus met een </a:t>
            </a:r>
            <a:r>
              <a:rPr kumimoji="0" lang="nl-BE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header-byte</a:t>
            </a:r>
            <a:r>
              <a:rPr kumimoji="0" lang="nl-BE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BE" kern="0" baseline="0" dirty="0" smtClean="0">
              <a:latin typeface="Calibri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nl-BE" sz="18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BE" kern="0" baseline="0" dirty="0" smtClean="0">
              <a:latin typeface="Calibri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BE" kern="0" dirty="0" smtClean="0">
                <a:latin typeface="Calibri" pitchFamily="34" charset="0"/>
              </a:rPr>
              <a:t>De SVC prefix </a:t>
            </a:r>
            <a:r>
              <a:rPr lang="nl-BE" kern="0" dirty="0" err="1" smtClean="0">
                <a:latin typeface="Calibri" pitchFamily="34" charset="0"/>
              </a:rPr>
              <a:t>NAL-eenheid</a:t>
            </a:r>
            <a:r>
              <a:rPr lang="nl-BE" kern="0" dirty="0" smtClean="0">
                <a:latin typeface="Calibri" pitchFamily="34" charset="0"/>
              </a:rPr>
              <a:t> (type 14) geeft bijkomende informatie over de schaalbare eigenschappen van elk </a:t>
            </a:r>
            <a:r>
              <a:rPr lang="nl-BE" kern="0" dirty="0" err="1" smtClean="0">
                <a:latin typeface="Calibri" pitchFamily="34" charset="0"/>
              </a:rPr>
              <a:t>SVC-pakket</a:t>
            </a:r>
            <a:endParaRPr lang="nl-BE" kern="0" dirty="0" smtClean="0">
              <a:latin typeface="Calibri" pitchFamily="34" charset="0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kumimoji="0" lang="nl-BE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3 bijkomende bytes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nl-BE" kern="0" dirty="0" smtClean="0">
                <a:latin typeface="Calibri" pitchFamily="34" charset="0"/>
              </a:rPr>
              <a:t>gebruik deze informatie om de gepaste </a:t>
            </a:r>
            <a:r>
              <a:rPr lang="nl-BE" kern="0" dirty="0" err="1" smtClean="0">
                <a:latin typeface="Calibri" pitchFamily="34" charset="0"/>
              </a:rPr>
              <a:t>NAL-eenheden</a:t>
            </a:r>
            <a:r>
              <a:rPr lang="nl-BE" kern="0" dirty="0" smtClean="0">
                <a:latin typeface="Calibri" pitchFamily="34" charset="0"/>
              </a:rPr>
              <a:t> te verwijderen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kumimoji="0" lang="nl-BE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meer details: zie beschrijving in opgave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nl-BE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51449" y="1858826"/>
          <a:ext cx="3650774" cy="537134"/>
        </p:xfrm>
        <a:graphic>
          <a:graphicData uri="http://schemas.openxmlformats.org/drawingml/2006/table">
            <a:tbl>
              <a:tblPr/>
              <a:tblGrid>
                <a:gridCol w="841262"/>
                <a:gridCol w="351189"/>
                <a:gridCol w="351189"/>
                <a:gridCol w="351189"/>
                <a:gridCol w="351189"/>
                <a:gridCol w="351189"/>
                <a:gridCol w="351189"/>
                <a:gridCol w="351189"/>
                <a:gridCol w="351189"/>
              </a:tblGrid>
              <a:tr h="26856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Bit #</a:t>
                      </a: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56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purpose</a:t>
                      </a: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Calibri"/>
                          <a:ea typeface="Calibri"/>
                          <a:cs typeface="Times New Roman"/>
                        </a:rPr>
                        <a:t>F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latin typeface="Calibri"/>
                          <a:ea typeface="Calibri"/>
                          <a:cs typeface="Times New Roman"/>
                        </a:rPr>
                        <a:t>NRI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latin typeface="Calibri"/>
                          <a:ea typeface="Calibri"/>
                          <a:cs typeface="Times New Roman"/>
                        </a:rPr>
                        <a:t>Type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538" marR="9553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62582" y="5625300"/>
            <a:ext cx="2544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ID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spatiale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laag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(of CGS-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kwaliteitslaag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9" name="Straight Arrow Connector 8"/>
          <p:cNvCxnSpPr>
            <a:endCxn id="7" idx="0"/>
          </p:cNvCxnSpPr>
          <p:nvPr/>
        </p:nvCxnSpPr>
        <p:spPr>
          <a:xfrm flipH="1">
            <a:off x="2834725" y="5116015"/>
            <a:ext cx="2200262" cy="509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34090" y="5706323"/>
            <a:ext cx="289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ID (MGS-)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kwaliteitslaag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636871" y="5092866"/>
            <a:ext cx="451413" cy="544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6542" y="5650379"/>
            <a:ext cx="213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ID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temporele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laag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048982" y="5116015"/>
            <a:ext cx="821803" cy="555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2763" y="1295400"/>
            <a:ext cx="8376594" cy="4899025"/>
          </a:xfrm>
        </p:spPr>
        <p:txBody>
          <a:bodyPr/>
          <a:lstStyle/>
          <a:p>
            <a:r>
              <a:rPr lang="en-US" sz="2000" dirty="0" err="1" smtClean="0"/>
              <a:t>Gereserveerde</a:t>
            </a:r>
            <a:r>
              <a:rPr lang="en-US" sz="2000" dirty="0" smtClean="0"/>
              <a:t> codes in </a:t>
            </a:r>
            <a:r>
              <a:rPr lang="en-US" sz="2000" dirty="0" err="1" smtClean="0"/>
              <a:t>bitstroom</a:t>
            </a:r>
            <a:endParaRPr lang="en-US" sz="2000" dirty="0" smtClean="0"/>
          </a:p>
          <a:p>
            <a:pPr lvl="1"/>
            <a:r>
              <a:rPr lang="en-US" sz="2000" dirty="0" err="1" smtClean="0"/>
              <a:t>bv</a:t>
            </a:r>
            <a:r>
              <a:rPr lang="en-US" sz="2000" dirty="0" smtClean="0"/>
              <a:t>. </a:t>
            </a:r>
            <a:r>
              <a:rPr lang="en-US" sz="2000" dirty="0" err="1" smtClean="0"/>
              <a:t>startcode</a:t>
            </a:r>
            <a:r>
              <a:rPr lang="en-US" sz="2000" dirty="0" smtClean="0"/>
              <a:t> van NAL-</a:t>
            </a:r>
            <a:r>
              <a:rPr lang="en-US" sz="2000" dirty="0" err="1" smtClean="0"/>
              <a:t>eenheden</a:t>
            </a:r>
            <a:r>
              <a:rPr lang="en-US" sz="2000" dirty="0" smtClean="0"/>
              <a:t>: 0x</a:t>
            </a:r>
            <a:r>
              <a:rPr lang="nl-BE" sz="2000" dirty="0" smtClean="0"/>
              <a:t>000001</a:t>
            </a:r>
          </a:p>
          <a:p>
            <a:r>
              <a:rPr lang="nl-BE" sz="2000" dirty="0" smtClean="0"/>
              <a:t>Wat als deze codes voorkomen in de </a:t>
            </a:r>
            <a:r>
              <a:rPr lang="nl-BE" sz="2000" dirty="0" err="1" smtClean="0"/>
              <a:t>payload</a:t>
            </a:r>
            <a:r>
              <a:rPr lang="nl-BE" sz="2000" dirty="0" smtClean="0"/>
              <a:t> (</a:t>
            </a:r>
            <a:r>
              <a:rPr lang="nl-BE" sz="2000" dirty="0" err="1" smtClean="0"/>
              <a:t>byte-gealigneerd</a:t>
            </a:r>
            <a:r>
              <a:rPr lang="nl-BE" sz="2000" dirty="0" smtClean="0"/>
              <a:t>)?</a:t>
            </a:r>
          </a:p>
          <a:p>
            <a:pPr lvl="1"/>
            <a:r>
              <a:rPr lang="nl-BE" sz="2000" dirty="0" err="1" smtClean="0"/>
              <a:t>encoder</a:t>
            </a:r>
            <a:r>
              <a:rPr lang="nl-BE" sz="2000" dirty="0" smtClean="0"/>
              <a:t> voegt een </a:t>
            </a:r>
            <a:r>
              <a:rPr lang="nl-BE" sz="2000" dirty="0" err="1" smtClean="0"/>
              <a:t>emulation</a:t>
            </a:r>
            <a:r>
              <a:rPr lang="nl-BE" sz="2000" dirty="0" smtClean="0"/>
              <a:t> </a:t>
            </a:r>
            <a:r>
              <a:rPr lang="nl-BE" sz="2000" dirty="0" err="1" smtClean="0"/>
              <a:t>prevention</a:t>
            </a:r>
            <a:r>
              <a:rPr lang="nl-BE" sz="2000" dirty="0" smtClean="0"/>
              <a:t> 3-byte toe</a:t>
            </a:r>
          </a:p>
          <a:p>
            <a:pPr lvl="1"/>
            <a:r>
              <a:rPr lang="nl-BE" sz="2000" dirty="0" smtClean="0"/>
              <a:t>voorkomt valse detectie van startcodes</a:t>
            </a:r>
          </a:p>
          <a:p>
            <a:pPr lvl="2"/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rgbClr val="164A7C"/>
                </a:solidFill>
              </a:rPr>
              <a:t>Opbouw</a:t>
            </a:r>
            <a:r>
              <a:rPr lang="en-US" sz="2400" dirty="0" smtClean="0">
                <a:solidFill>
                  <a:srgbClr val="164A7C"/>
                </a:solidFill>
              </a:rPr>
              <a:t> SVC-</a:t>
            </a:r>
            <a:r>
              <a:rPr lang="en-US" sz="2400" dirty="0" err="1" smtClean="0">
                <a:solidFill>
                  <a:srgbClr val="164A7C"/>
                </a:solidFill>
              </a:rPr>
              <a:t>bitstroom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27226" y="3399420"/>
          <a:ext cx="2226198" cy="2610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198"/>
              </a:tblGrid>
              <a:tr h="5220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originele</a:t>
                      </a:r>
                      <a:r>
                        <a:rPr lang="en-US" dirty="0" smtClean="0"/>
                        <a:t> payload</a:t>
                      </a:r>
                      <a:endParaRPr lang="en-US" dirty="0"/>
                    </a:p>
                  </a:txBody>
                  <a:tcPr/>
                </a:tc>
              </a:tr>
              <a:tr h="522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0x000000</a:t>
                      </a:r>
                      <a:endParaRPr lang="en-US" dirty="0"/>
                    </a:p>
                  </a:txBody>
                  <a:tcPr/>
                </a:tc>
              </a:tr>
              <a:tr h="522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0x000001</a:t>
                      </a:r>
                      <a:endParaRPr lang="en-US" dirty="0"/>
                    </a:p>
                  </a:txBody>
                  <a:tcPr/>
                </a:tc>
              </a:tr>
              <a:tr h="522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0x000002</a:t>
                      </a:r>
                      <a:endParaRPr lang="en-US" dirty="0"/>
                    </a:p>
                  </a:txBody>
                  <a:tcPr/>
                </a:tc>
              </a:tr>
              <a:tr h="522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0x000003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77109" y="3274027"/>
          <a:ext cx="2685334" cy="2728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334"/>
              </a:tblGrid>
              <a:tr h="5220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gecorrigeerd</a:t>
                      </a:r>
                      <a:r>
                        <a:rPr lang="en-US" dirty="0" smtClean="0"/>
                        <a:t> met emulation</a:t>
                      </a:r>
                      <a:r>
                        <a:rPr lang="en-US" baseline="0" dirty="0" smtClean="0"/>
                        <a:t> prevention</a:t>
                      </a:r>
                      <a:endParaRPr lang="en-US" dirty="0"/>
                    </a:p>
                  </a:txBody>
                  <a:tcPr/>
                </a:tc>
              </a:tr>
              <a:tr h="522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0x0000</a:t>
                      </a:r>
                      <a:r>
                        <a:rPr lang="en-US" b="1" dirty="0" smtClean="0"/>
                        <a:t>03</a:t>
                      </a:r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/>
                </a:tc>
              </a:tr>
              <a:tr h="522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0x0000</a:t>
                      </a:r>
                      <a:r>
                        <a:rPr lang="en-US" b="1" dirty="0" smtClean="0"/>
                        <a:t>03</a:t>
                      </a:r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</a:tr>
              <a:tr h="522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0x0000</a:t>
                      </a:r>
                      <a:r>
                        <a:rPr lang="en-US" b="1" dirty="0" smtClean="0"/>
                        <a:t>03</a:t>
                      </a:r>
                      <a:r>
                        <a:rPr lang="en-US" dirty="0" smtClean="0"/>
                        <a:t>02</a:t>
                      </a:r>
                      <a:endParaRPr lang="en-US" dirty="0"/>
                    </a:p>
                  </a:txBody>
                  <a:tcPr/>
                </a:tc>
              </a:tr>
              <a:tr h="522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0x0000</a:t>
                      </a:r>
                      <a:r>
                        <a:rPr lang="en-US" b="1" dirty="0" smtClean="0"/>
                        <a:t>03</a:t>
                      </a:r>
                      <a:r>
                        <a:rPr lang="en-US" dirty="0" smtClean="0"/>
                        <a:t>03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912238" y="4514129"/>
            <a:ext cx="775504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512763" y="1295400"/>
            <a:ext cx="7797859" cy="1899213"/>
          </a:xfrm>
        </p:spPr>
        <p:txBody>
          <a:bodyPr/>
          <a:lstStyle/>
          <a:p>
            <a:pPr eaLnBrk="1" hangingPunct="1"/>
            <a:r>
              <a:rPr lang="nl-BE" sz="1800" dirty="0" smtClean="0"/>
              <a:t>Schaalbare videocodering</a:t>
            </a:r>
          </a:p>
          <a:p>
            <a:pPr lvl="1" eaLnBrk="1" hangingPunct="1"/>
            <a:r>
              <a:rPr lang="nl-BE" sz="1800" dirty="0" smtClean="0"/>
              <a:t>aangepaste versies videostroom worden gegenereerd door weglaten van fragmenten uit bitstroom</a:t>
            </a:r>
          </a:p>
          <a:p>
            <a:pPr eaLnBrk="1" hangingPunct="1"/>
            <a:r>
              <a:rPr lang="nl-BE" sz="1800" dirty="0" smtClean="0"/>
              <a:t>Probleem</a:t>
            </a:r>
          </a:p>
          <a:p>
            <a:pPr lvl="1" eaLnBrk="1" hangingPunct="1"/>
            <a:r>
              <a:rPr lang="nl-BE" sz="1800" dirty="0" smtClean="0"/>
              <a:t>nood aan </a:t>
            </a:r>
            <a:r>
              <a:rPr lang="nl-BE" sz="1800" dirty="0" err="1" smtClean="0"/>
              <a:t>parsers</a:t>
            </a:r>
            <a:r>
              <a:rPr lang="nl-BE" sz="1800" dirty="0" smtClean="0"/>
              <a:t> om de bitstroom aan te passen</a:t>
            </a:r>
          </a:p>
          <a:p>
            <a:pPr lvl="1" eaLnBrk="1" hangingPunct="1"/>
            <a:r>
              <a:rPr lang="nl-BE" sz="1800" dirty="0" smtClean="0"/>
              <a:t>voorbeeld: verwijder de </a:t>
            </a:r>
            <a:r>
              <a:rPr lang="nl-BE" sz="1800" dirty="0" err="1" smtClean="0"/>
              <a:t>kwaliteits-uitbreidingslaag</a:t>
            </a:r>
            <a:endParaRPr lang="nl-BE" sz="1800" dirty="0" smtClean="0"/>
          </a:p>
          <a:p>
            <a:pPr lvl="1" eaLnBrk="1" hangingPunct="1">
              <a:buFontTx/>
              <a:buNone/>
            </a:pPr>
            <a:endParaRPr lang="nl-BE" sz="1800" dirty="0" smtClean="0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Aanpassen</a:t>
            </a:r>
            <a:r>
              <a:rPr lang="en-US" sz="2400" dirty="0" smtClean="0"/>
              <a:t> SVC-</a:t>
            </a:r>
            <a:r>
              <a:rPr lang="en-US" sz="2400" dirty="0" err="1" smtClean="0"/>
              <a:t>bitstroom</a:t>
            </a:r>
            <a:endParaRPr lang="nl-BE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82908" y="3982650"/>
            <a:ext cx="532435" cy="4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5" name="Rectangle 4"/>
          <p:cNvSpPr/>
          <p:nvPr/>
        </p:nvSpPr>
        <p:spPr>
          <a:xfrm>
            <a:off x="1217272" y="3982650"/>
            <a:ext cx="738851" cy="4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969627" y="3982650"/>
            <a:ext cx="532435" cy="4398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2503991" y="3982650"/>
            <a:ext cx="738851" cy="4398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3256346" y="3982650"/>
            <a:ext cx="532435" cy="4398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3790710" y="3982650"/>
            <a:ext cx="738851" cy="4398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508341" y="3982650"/>
            <a:ext cx="532435" cy="4398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5042705" y="3982650"/>
            <a:ext cx="738851" cy="4398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0779" y="350231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0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73797" y="350231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8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0516" y="350231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4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7235" y="350231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2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07260" y="40179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3125164" y="4606729"/>
            <a:ext cx="185195" cy="4977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24286" y="5612792"/>
            <a:ext cx="532435" cy="43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2781780" y="5612792"/>
            <a:ext cx="532435" cy="4398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4" name="Rectangle 23"/>
          <p:cNvSpPr/>
          <p:nvPr/>
        </p:nvSpPr>
        <p:spPr>
          <a:xfrm>
            <a:off x="3304549" y="5612792"/>
            <a:ext cx="532435" cy="4398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6" name="Rectangle 25"/>
          <p:cNvSpPr/>
          <p:nvPr/>
        </p:nvSpPr>
        <p:spPr>
          <a:xfrm>
            <a:off x="3850509" y="5612792"/>
            <a:ext cx="532435" cy="4398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1425611" y="512087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0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18791" y="512087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8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00395" y="512087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4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93576" y="512087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Beeld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2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39201" y="56272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34" name="Straight Connector 33"/>
          <p:cNvCxnSpPr>
            <a:stCxn id="28" idx="2"/>
            <a:endCxn id="20" idx="0"/>
          </p:cNvCxnSpPr>
          <p:nvPr/>
        </p:nvCxnSpPr>
        <p:spPr>
          <a:xfrm>
            <a:off x="1868201" y="5490208"/>
            <a:ext cx="622303" cy="122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9" idx="2"/>
            <a:endCxn id="22" idx="0"/>
          </p:cNvCxnSpPr>
          <p:nvPr/>
        </p:nvCxnSpPr>
        <p:spPr>
          <a:xfrm>
            <a:off x="2761381" y="5490208"/>
            <a:ext cx="286617" cy="122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0" idx="2"/>
            <a:endCxn id="24" idx="0"/>
          </p:cNvCxnSpPr>
          <p:nvPr/>
        </p:nvCxnSpPr>
        <p:spPr>
          <a:xfrm flipH="1">
            <a:off x="3570767" y="5490208"/>
            <a:ext cx="72218" cy="122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1" idx="2"/>
            <a:endCxn id="26" idx="0"/>
          </p:cNvCxnSpPr>
          <p:nvPr/>
        </p:nvCxnSpPr>
        <p:spPr>
          <a:xfrm flipH="1">
            <a:off x="4116727" y="5490208"/>
            <a:ext cx="419439" cy="122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1250036" y="3819654"/>
            <a:ext cx="682907" cy="740780"/>
            <a:chOff x="3391382" y="3541853"/>
            <a:chExt cx="682907" cy="740780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3426106" y="3541853"/>
              <a:ext cx="590309" cy="72920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91382" y="3553428"/>
              <a:ext cx="682907" cy="72920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536786" y="3821579"/>
            <a:ext cx="682907" cy="740780"/>
            <a:chOff x="3391382" y="3541853"/>
            <a:chExt cx="682907" cy="740780"/>
          </a:xfrm>
        </p:grpSpPr>
        <p:cxnSp>
          <p:nvCxnSpPr>
            <p:cNvPr id="61" name="Straight Connector 60"/>
            <p:cNvCxnSpPr/>
            <p:nvPr/>
          </p:nvCxnSpPr>
          <p:spPr>
            <a:xfrm flipH="1">
              <a:off x="3426106" y="3541853"/>
              <a:ext cx="590309" cy="72920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391382" y="3553428"/>
              <a:ext cx="682907" cy="72920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3800386" y="3823504"/>
            <a:ext cx="682907" cy="740780"/>
            <a:chOff x="3391382" y="3541853"/>
            <a:chExt cx="682907" cy="740780"/>
          </a:xfrm>
        </p:grpSpPr>
        <p:cxnSp>
          <p:nvCxnSpPr>
            <p:cNvPr id="64" name="Straight Connector 63"/>
            <p:cNvCxnSpPr/>
            <p:nvPr/>
          </p:nvCxnSpPr>
          <p:spPr>
            <a:xfrm flipH="1">
              <a:off x="3426106" y="3541853"/>
              <a:ext cx="590309" cy="72920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391382" y="3553428"/>
              <a:ext cx="682907" cy="72920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5063986" y="3825429"/>
            <a:ext cx="682907" cy="740780"/>
            <a:chOff x="3391382" y="3541853"/>
            <a:chExt cx="682907" cy="740780"/>
          </a:xfrm>
        </p:grpSpPr>
        <p:cxnSp>
          <p:nvCxnSpPr>
            <p:cNvPr id="67" name="Straight Connector 66"/>
            <p:cNvCxnSpPr/>
            <p:nvPr/>
          </p:nvCxnSpPr>
          <p:spPr>
            <a:xfrm flipH="1">
              <a:off x="3426106" y="3541853"/>
              <a:ext cx="590309" cy="72920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391382" y="3553428"/>
              <a:ext cx="682907" cy="72920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117675" y="40179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891514" y="5081286"/>
            <a:ext cx="2777924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Verwijder</a:t>
            </a:r>
            <a:r>
              <a:rPr lang="en-US" dirty="0" smtClean="0"/>
              <a:t> de </a:t>
            </a:r>
            <a:r>
              <a:rPr lang="en-US" dirty="0" err="1" smtClean="0"/>
              <a:t>gepaste</a:t>
            </a:r>
            <a:endParaRPr lang="en-US" dirty="0" smtClean="0"/>
          </a:p>
          <a:p>
            <a:r>
              <a:rPr lang="en-US" dirty="0" smtClean="0"/>
              <a:t>NAL-</a:t>
            </a:r>
            <a:r>
              <a:rPr lang="en-US" dirty="0" err="1" smtClean="0"/>
              <a:t>eenheden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  <p:bldP spid="22" grpId="0" animBg="1"/>
      <p:bldP spid="24" grpId="0" animBg="1"/>
      <p:bldP spid="26" grpId="0" animBg="1"/>
      <p:bldP spid="28" grpId="0"/>
      <p:bldP spid="29" grpId="0"/>
      <p:bldP spid="30" grpId="0"/>
      <p:bldP spid="31" grpId="0"/>
      <p:bldP spid="32" grpId="0"/>
      <p:bldP spid="46" grpId="0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sz="1800" dirty="0" smtClean="0"/>
              <a:t>Overzicht practica</a:t>
            </a:r>
          </a:p>
          <a:p>
            <a:pPr eaLnBrk="1" hangingPunct="1"/>
            <a:r>
              <a:rPr lang="nl-BE" sz="1800" dirty="0" smtClean="0"/>
              <a:t>Adaptatie: inleiding</a:t>
            </a:r>
          </a:p>
          <a:p>
            <a:pPr eaLnBrk="1" hangingPunct="1"/>
            <a:r>
              <a:rPr lang="nl-BE" sz="1800" dirty="0" smtClean="0"/>
              <a:t>Schaalbare videocodering</a:t>
            </a:r>
          </a:p>
          <a:p>
            <a:pPr lvl="1" eaLnBrk="1" hangingPunct="1"/>
            <a:r>
              <a:rPr lang="en-US" sz="1800" dirty="0" err="1" smtClean="0"/>
              <a:t>concepten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schaalbare</a:t>
            </a:r>
            <a:r>
              <a:rPr lang="en-US" sz="1800" dirty="0" smtClean="0"/>
              <a:t> </a:t>
            </a:r>
            <a:r>
              <a:rPr lang="en-US" sz="1800" dirty="0" err="1" smtClean="0"/>
              <a:t>extensie</a:t>
            </a:r>
            <a:r>
              <a:rPr lang="en-US" sz="1800" dirty="0" smtClean="0"/>
              <a:t> van H.264/AVC</a:t>
            </a:r>
            <a:endParaRPr lang="nl-BE" sz="1800" dirty="0" smtClean="0"/>
          </a:p>
          <a:p>
            <a:pPr eaLnBrk="1" hangingPunct="1"/>
            <a:r>
              <a:rPr lang="nl-BE" sz="1800" dirty="0" err="1" smtClean="0"/>
              <a:t>SVC-adaptatie</a:t>
            </a:r>
            <a:endParaRPr lang="nl-BE" sz="1800" dirty="0" smtClean="0"/>
          </a:p>
          <a:p>
            <a:pPr lvl="1"/>
            <a:r>
              <a:rPr lang="nl-BE" sz="1800" dirty="0" smtClean="0"/>
              <a:t>opbouw </a:t>
            </a:r>
            <a:r>
              <a:rPr lang="nl-BE" sz="1800" dirty="0" err="1" smtClean="0"/>
              <a:t>SVC-bitstroom</a:t>
            </a:r>
            <a:endParaRPr lang="nl-BE" sz="1800" dirty="0" smtClean="0"/>
          </a:p>
          <a:p>
            <a:pPr lvl="1"/>
            <a:r>
              <a:rPr lang="nl-BE" sz="1800" dirty="0" smtClean="0"/>
              <a:t>aanpassen </a:t>
            </a:r>
            <a:r>
              <a:rPr lang="nl-BE" sz="1800" dirty="0" err="1" smtClean="0"/>
              <a:t>SVC-bitstroom</a:t>
            </a:r>
            <a:endParaRPr lang="nl-BE" sz="1800" dirty="0" smtClean="0"/>
          </a:p>
          <a:p>
            <a:pPr eaLnBrk="1" hangingPunct="1"/>
            <a:r>
              <a:rPr lang="nl-BE" sz="1800" b="1" dirty="0" smtClean="0"/>
              <a:t>Opgave practicum 4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2400" smtClean="0"/>
              <a:t>Overzicht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b="1" u="sng" smtClean="0"/>
              <a:t>Opgave 1a: kwaliteitsschaalbaarheid</a:t>
            </a:r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endParaRPr lang="en-US" sz="1800" b="1" u="sng" smtClean="0"/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multi-layer codering met temporele en kwaliteitsschaalbaarheid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CGS-lagen voor kwaliteit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Opgave</a:t>
            </a:r>
            <a:r>
              <a:rPr lang="en-US" sz="2400" dirty="0" smtClean="0"/>
              <a:t> 1 – SVC-</a:t>
            </a:r>
            <a:r>
              <a:rPr lang="en-US" sz="2400" dirty="0" err="1" smtClean="0"/>
              <a:t>codering</a:t>
            </a:r>
            <a:endParaRPr lang="en-US" sz="2400" dirty="0" smtClean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590800" y="1752600"/>
          <a:ext cx="4067175" cy="3328988"/>
        </p:xfrm>
        <a:graphic>
          <a:graphicData uri="http://schemas.openxmlformats.org/presentationml/2006/ole">
            <p:oleObj spid="_x0000_s3103" name="Visio" r:id="rId4" imgW="8974337" imgH="751270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b="1" u="sng" dirty="0" err="1" smtClean="0"/>
              <a:t>Opgave</a:t>
            </a:r>
            <a:r>
              <a:rPr lang="en-US" sz="1800" b="1" u="sng" dirty="0" smtClean="0"/>
              <a:t> 1a: </a:t>
            </a:r>
            <a:r>
              <a:rPr lang="en-US" sz="1800" b="1" u="sng" dirty="0" err="1" smtClean="0"/>
              <a:t>kwaliteitsschaalbaarheid</a:t>
            </a:r>
            <a:endParaRPr lang="en-US" sz="1800" dirty="0" smtClean="0"/>
          </a:p>
          <a:p>
            <a:pPr lvl="1" eaLnBrk="1" hangingPunct="1"/>
            <a:r>
              <a:rPr lang="en-US" sz="1800" dirty="0" err="1" smtClean="0"/>
              <a:t>vergelijking</a:t>
            </a:r>
            <a:r>
              <a:rPr lang="en-US" sz="1800" dirty="0" smtClean="0"/>
              <a:t> van single-layer </a:t>
            </a:r>
            <a:r>
              <a:rPr lang="en-US" sz="1800" dirty="0" err="1" smtClean="0"/>
              <a:t>codering</a:t>
            </a:r>
            <a:r>
              <a:rPr lang="en-US" sz="1800" dirty="0" smtClean="0"/>
              <a:t> en </a:t>
            </a:r>
            <a:r>
              <a:rPr lang="en-US" sz="1800" dirty="0" err="1" smtClean="0"/>
              <a:t>kwaliteitsschaalbaarheid</a:t>
            </a:r>
            <a:endParaRPr lang="en-US" sz="1800" dirty="0" smtClean="0"/>
          </a:p>
          <a:p>
            <a:pPr lvl="2" eaLnBrk="1" hangingPunct="1"/>
            <a:r>
              <a:rPr lang="en-US" sz="1800" dirty="0" err="1" smtClean="0"/>
              <a:t>videosequentie</a:t>
            </a:r>
            <a:endParaRPr lang="en-US" sz="1800" dirty="0" smtClean="0"/>
          </a:p>
          <a:p>
            <a:pPr lvl="3" eaLnBrk="1" hangingPunct="1"/>
            <a:r>
              <a:rPr lang="en-US" sz="1800" dirty="0" smtClean="0">
                <a:latin typeface="Courier New" pitchFamily="49" charset="0"/>
              </a:rPr>
              <a:t>BBB_640x360</a:t>
            </a:r>
            <a:r>
              <a:rPr lang="en-US" sz="1800" dirty="0" smtClean="0">
                <a:latin typeface="Courier New" pitchFamily="49" charset="0"/>
              </a:rPr>
              <a:t>.yuv</a:t>
            </a:r>
            <a:endParaRPr lang="en-US" sz="1800" dirty="0" smtClean="0"/>
          </a:p>
          <a:p>
            <a:pPr lvl="2" eaLnBrk="1" hangingPunct="1"/>
            <a:r>
              <a:rPr lang="en-US" sz="1800" dirty="0" smtClean="0"/>
              <a:t>single-layer </a:t>
            </a:r>
            <a:r>
              <a:rPr lang="en-US" sz="1800" dirty="0" err="1" smtClean="0"/>
              <a:t>codering</a:t>
            </a:r>
            <a:endParaRPr lang="en-US" sz="1800" dirty="0" smtClean="0"/>
          </a:p>
          <a:p>
            <a:pPr lvl="3" eaLnBrk="1" hangingPunct="1"/>
            <a:r>
              <a:rPr lang="en-US" sz="1800" dirty="0" smtClean="0"/>
              <a:t>JSVM software met </a:t>
            </a:r>
            <a:r>
              <a:rPr lang="en-US" sz="1800" dirty="0" err="1" smtClean="0"/>
              <a:t>temporele</a:t>
            </a:r>
            <a:r>
              <a:rPr lang="en-US" sz="1800" dirty="0" smtClean="0"/>
              <a:t> </a:t>
            </a:r>
            <a:r>
              <a:rPr lang="en-US" sz="1800" dirty="0" err="1" smtClean="0"/>
              <a:t>schaalbaarheid</a:t>
            </a:r>
            <a:r>
              <a:rPr lang="en-US" sz="1800" dirty="0" smtClean="0"/>
              <a:t> (</a:t>
            </a:r>
            <a:r>
              <a:rPr lang="en-US" sz="1800" dirty="0" err="1" smtClean="0"/>
              <a:t>zie</a:t>
            </a:r>
            <a:r>
              <a:rPr lang="en-US" sz="1800" dirty="0" smtClean="0"/>
              <a:t> </a:t>
            </a:r>
            <a:r>
              <a:rPr lang="en-US" sz="1800" dirty="0" err="1" smtClean="0"/>
              <a:t>vorige</a:t>
            </a:r>
            <a:r>
              <a:rPr lang="en-US" sz="1800" dirty="0" smtClean="0"/>
              <a:t> slide)</a:t>
            </a:r>
          </a:p>
          <a:p>
            <a:pPr lvl="3" eaLnBrk="1" hangingPunct="1"/>
            <a:r>
              <a:rPr lang="en-US" sz="1800" dirty="0" err="1" smtClean="0"/>
              <a:t>vaste</a:t>
            </a:r>
            <a:r>
              <a:rPr lang="en-US" sz="1800" dirty="0" smtClean="0"/>
              <a:t> QP-</a:t>
            </a:r>
            <a:r>
              <a:rPr lang="en-US" sz="1800" dirty="0" err="1" smtClean="0"/>
              <a:t>waarden</a:t>
            </a:r>
            <a:r>
              <a:rPr lang="en-US" sz="1800" dirty="0" smtClean="0"/>
              <a:t>: 30, 35, 40</a:t>
            </a:r>
          </a:p>
          <a:p>
            <a:pPr lvl="2" eaLnBrk="1" hangingPunct="1"/>
            <a:r>
              <a:rPr lang="en-US" sz="1800" dirty="0" err="1" smtClean="0">
                <a:solidFill>
                  <a:srgbClr val="A50021"/>
                </a:solidFill>
              </a:rPr>
              <a:t>kwaliteitsschaalbaarheid</a:t>
            </a:r>
            <a:r>
              <a:rPr lang="en-US" sz="1800" dirty="0" smtClean="0">
                <a:solidFill>
                  <a:srgbClr val="A50021"/>
                </a:solidFill>
              </a:rPr>
              <a:t> </a:t>
            </a:r>
          </a:p>
          <a:p>
            <a:pPr lvl="3" eaLnBrk="1" hangingPunct="1"/>
            <a:r>
              <a:rPr lang="en-US" sz="1800" dirty="0" smtClean="0">
                <a:solidFill>
                  <a:srgbClr val="A50021"/>
                </a:solidFill>
              </a:rPr>
              <a:t>JSVM software</a:t>
            </a:r>
          </a:p>
          <a:p>
            <a:pPr lvl="3" eaLnBrk="1" hangingPunct="1"/>
            <a:r>
              <a:rPr lang="en-US" sz="1800" dirty="0" err="1" smtClean="0">
                <a:solidFill>
                  <a:srgbClr val="A50021"/>
                </a:solidFill>
              </a:rPr>
              <a:t>drie</a:t>
            </a:r>
            <a:r>
              <a:rPr lang="en-US" sz="1800" dirty="0" smtClean="0">
                <a:solidFill>
                  <a:srgbClr val="A50021"/>
                </a:solidFill>
              </a:rPr>
              <a:t> CGS-</a:t>
            </a:r>
            <a:r>
              <a:rPr lang="en-US" sz="1800" dirty="0" err="1" smtClean="0">
                <a:solidFill>
                  <a:srgbClr val="A50021"/>
                </a:solidFill>
              </a:rPr>
              <a:t>lagen</a:t>
            </a:r>
            <a:r>
              <a:rPr lang="en-US" sz="1800" dirty="0" smtClean="0">
                <a:solidFill>
                  <a:srgbClr val="A50021"/>
                </a:solidFill>
              </a:rPr>
              <a:t>: 30, 35, 40</a:t>
            </a:r>
          </a:p>
          <a:p>
            <a:pPr lvl="3" eaLnBrk="1" hangingPunct="1"/>
            <a:r>
              <a:rPr lang="en-US" sz="1800" dirty="0" err="1" smtClean="0">
                <a:solidFill>
                  <a:srgbClr val="A50021"/>
                </a:solidFill>
              </a:rPr>
              <a:t>configuratiebestand</a:t>
            </a:r>
            <a:r>
              <a:rPr lang="en-US" sz="1800" dirty="0" smtClean="0">
                <a:solidFill>
                  <a:srgbClr val="A50021"/>
                </a:solidFill>
              </a:rPr>
              <a:t>: </a:t>
            </a:r>
            <a:r>
              <a:rPr lang="en-US" sz="1800" dirty="0" smtClean="0">
                <a:solidFill>
                  <a:srgbClr val="A50021"/>
                </a:solidFill>
                <a:latin typeface="Courier New" pitchFamily="49" charset="0"/>
              </a:rPr>
              <a:t>config1a.zip</a:t>
            </a:r>
            <a:endParaRPr lang="en-US" sz="1800" dirty="0" smtClean="0">
              <a:solidFill>
                <a:srgbClr val="A50021"/>
              </a:solidFill>
            </a:endParaRPr>
          </a:p>
          <a:p>
            <a:pPr lvl="2" eaLnBrk="1" hangingPunct="1"/>
            <a:r>
              <a:rPr lang="en-US" sz="1800" dirty="0" smtClean="0"/>
              <a:t>RD-curves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Opgave</a:t>
            </a:r>
            <a:r>
              <a:rPr lang="en-US" sz="2400" dirty="0" smtClean="0"/>
              <a:t> 1 – SVC-</a:t>
            </a:r>
            <a:r>
              <a:rPr lang="en-US" sz="2400" dirty="0" err="1" smtClean="0"/>
              <a:t>codering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b="1" u="sng" smtClean="0"/>
              <a:t>Opgave 1b: spatiale schaalbaarheid</a:t>
            </a:r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endParaRPr lang="en-US" sz="1800" smtClean="0"/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multi-layer codering met spatiale en temporele schaalbaarheid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Opgave</a:t>
            </a:r>
            <a:r>
              <a:rPr lang="en-US" sz="2400" dirty="0" smtClean="0"/>
              <a:t> 1 – SVC-</a:t>
            </a:r>
            <a:r>
              <a:rPr lang="en-US" sz="2400" dirty="0" err="1" smtClean="0"/>
              <a:t>codering</a:t>
            </a:r>
            <a:endParaRPr lang="en-US" sz="2400" dirty="0" smtClean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438400" y="1839913"/>
          <a:ext cx="4479925" cy="3265487"/>
        </p:xfrm>
        <a:graphic>
          <a:graphicData uri="http://schemas.openxmlformats.org/presentationml/2006/ole">
            <p:oleObj spid="_x0000_s4127" name="Visio" r:id="rId4" imgW="8959130" imgH="6530216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b="1" u="sng" dirty="0" err="1" smtClean="0"/>
              <a:t>Opgave</a:t>
            </a:r>
            <a:r>
              <a:rPr lang="en-US" sz="1800" b="1" u="sng" dirty="0" smtClean="0"/>
              <a:t> 1b: </a:t>
            </a:r>
            <a:r>
              <a:rPr lang="en-US" sz="1800" b="1" u="sng" dirty="0" err="1" smtClean="0"/>
              <a:t>spatiale</a:t>
            </a:r>
            <a:r>
              <a:rPr lang="en-US" sz="1800" b="1" u="sng" dirty="0" smtClean="0"/>
              <a:t> </a:t>
            </a:r>
            <a:r>
              <a:rPr lang="en-US" sz="1800" b="1" u="sng" dirty="0" err="1" smtClean="0"/>
              <a:t>schaalbaarheid</a:t>
            </a:r>
            <a:endParaRPr lang="en-US" sz="1800" b="1" u="sng" dirty="0" smtClean="0"/>
          </a:p>
          <a:p>
            <a:pPr lvl="1" eaLnBrk="1" hangingPunct="1"/>
            <a:r>
              <a:rPr lang="en-US" sz="1700" dirty="0" err="1" smtClean="0"/>
              <a:t>vergelijking</a:t>
            </a:r>
            <a:r>
              <a:rPr lang="en-US" sz="1700" dirty="0" smtClean="0"/>
              <a:t> van single-layer </a:t>
            </a:r>
            <a:r>
              <a:rPr lang="en-US" sz="1700" dirty="0" err="1" smtClean="0"/>
              <a:t>codering</a:t>
            </a:r>
            <a:r>
              <a:rPr lang="en-US" sz="1700" dirty="0" smtClean="0"/>
              <a:t>, simulcast en </a:t>
            </a:r>
            <a:r>
              <a:rPr lang="en-US" sz="1700" dirty="0" err="1" smtClean="0"/>
              <a:t>spatiale</a:t>
            </a:r>
            <a:r>
              <a:rPr lang="en-US" sz="1700" dirty="0" smtClean="0"/>
              <a:t> </a:t>
            </a:r>
            <a:r>
              <a:rPr lang="en-US" sz="1700" dirty="0" err="1" smtClean="0"/>
              <a:t>schaalbaarheid</a:t>
            </a:r>
            <a:endParaRPr lang="en-US" sz="1700" dirty="0" smtClean="0"/>
          </a:p>
          <a:p>
            <a:pPr lvl="2" eaLnBrk="1" hangingPunct="1"/>
            <a:r>
              <a:rPr lang="en-US" sz="1700" dirty="0" err="1" smtClean="0"/>
              <a:t>videosequentie</a:t>
            </a:r>
            <a:endParaRPr lang="en-US" sz="1700" dirty="0" smtClean="0"/>
          </a:p>
          <a:p>
            <a:pPr lvl="3"/>
            <a:r>
              <a:rPr lang="en-US" sz="1700" dirty="0" smtClean="0">
                <a:latin typeface="Courier New" pitchFamily="49" charset="0"/>
              </a:rPr>
              <a:t>BBB_640x360_24</a:t>
            </a:r>
            <a:r>
              <a:rPr lang="en-US" sz="1700" dirty="0" smtClean="0">
                <a:latin typeface="Courier New" pitchFamily="49" charset="0"/>
              </a:rPr>
              <a:t>.yuv</a:t>
            </a:r>
            <a:r>
              <a:rPr lang="en-US" sz="1700" dirty="0" smtClean="0"/>
              <a:t> </a:t>
            </a:r>
            <a:r>
              <a:rPr lang="en-US" sz="1700" dirty="0" smtClean="0"/>
              <a:t>and </a:t>
            </a:r>
            <a:r>
              <a:rPr lang="en-US" sz="1700" dirty="0" smtClean="0">
                <a:latin typeface="Courier New" pitchFamily="49" charset="0"/>
              </a:rPr>
              <a:t>BBB_320x180_12.yuv</a:t>
            </a:r>
            <a:endParaRPr lang="en-US" sz="1700" dirty="0" smtClean="0">
              <a:latin typeface="Courier New" pitchFamily="49" charset="0"/>
            </a:endParaRPr>
          </a:p>
          <a:p>
            <a:pPr lvl="3"/>
            <a:r>
              <a:rPr lang="en-US" sz="1700" dirty="0" smtClean="0">
                <a:latin typeface="Courier New" pitchFamily="49" charset="0"/>
              </a:rPr>
              <a:t>BBB_320x180_12.yuv </a:t>
            </a:r>
            <a:r>
              <a:rPr lang="en-US" sz="1700" dirty="0" err="1" smtClean="0"/>
              <a:t>te</a:t>
            </a:r>
            <a:r>
              <a:rPr lang="en-US" sz="1700" dirty="0" smtClean="0"/>
              <a:t> </a:t>
            </a:r>
            <a:r>
              <a:rPr lang="en-US" sz="1700" dirty="0" err="1" smtClean="0"/>
              <a:t>genereren</a:t>
            </a:r>
            <a:r>
              <a:rPr lang="en-US" sz="1700" dirty="0" smtClean="0"/>
              <a:t> met </a:t>
            </a:r>
            <a:r>
              <a:rPr lang="en-US" sz="1700" dirty="0" err="1" smtClean="0"/>
              <a:t>resampling</a:t>
            </a:r>
            <a:r>
              <a:rPr lang="en-US" sz="1700" dirty="0" smtClean="0"/>
              <a:t> tool en non-normative down-sampling</a:t>
            </a:r>
          </a:p>
          <a:p>
            <a:pPr lvl="2" eaLnBrk="1" hangingPunct="1"/>
            <a:r>
              <a:rPr lang="en-US" sz="1700" dirty="0" smtClean="0"/>
              <a:t>single-layer </a:t>
            </a:r>
            <a:r>
              <a:rPr lang="en-US" sz="1700" dirty="0" err="1" smtClean="0"/>
              <a:t>codering</a:t>
            </a:r>
            <a:endParaRPr lang="en-US" sz="1700" dirty="0" smtClean="0"/>
          </a:p>
          <a:p>
            <a:pPr lvl="3" eaLnBrk="1" hangingPunct="1"/>
            <a:r>
              <a:rPr lang="en-US" sz="1700" dirty="0" smtClean="0"/>
              <a:t>JSVM software met </a:t>
            </a:r>
            <a:r>
              <a:rPr lang="en-US" sz="1700" dirty="0" err="1" smtClean="0"/>
              <a:t>temporele</a:t>
            </a:r>
            <a:r>
              <a:rPr lang="en-US" sz="1700" dirty="0" smtClean="0"/>
              <a:t> </a:t>
            </a:r>
            <a:r>
              <a:rPr lang="en-US" sz="1700" dirty="0" err="1" smtClean="0"/>
              <a:t>schaalbaarheid</a:t>
            </a:r>
            <a:r>
              <a:rPr lang="en-US" sz="1700" dirty="0" smtClean="0"/>
              <a:t> (</a:t>
            </a:r>
            <a:r>
              <a:rPr lang="en-US" sz="1700" dirty="0" err="1" smtClean="0"/>
              <a:t>vaste</a:t>
            </a:r>
            <a:r>
              <a:rPr lang="en-US" sz="1700" dirty="0" smtClean="0"/>
              <a:t> QP-</a:t>
            </a:r>
            <a:r>
              <a:rPr lang="en-US" sz="1700" dirty="0" err="1" smtClean="0"/>
              <a:t>waarde</a:t>
            </a:r>
            <a:r>
              <a:rPr lang="en-US" sz="1700" dirty="0" smtClean="0"/>
              <a:t>: 30)</a:t>
            </a:r>
          </a:p>
          <a:p>
            <a:pPr lvl="3" eaLnBrk="1" hangingPunct="1"/>
            <a:r>
              <a:rPr lang="en-US" sz="1700" dirty="0" err="1" smtClean="0"/>
              <a:t>Bitstroom</a:t>
            </a:r>
            <a:r>
              <a:rPr lang="en-US" sz="1700" dirty="0" smtClean="0"/>
              <a:t> </a:t>
            </a:r>
            <a:r>
              <a:rPr lang="en-US" sz="1700" dirty="0" err="1" smtClean="0"/>
              <a:t>voor</a:t>
            </a:r>
            <a:r>
              <a:rPr lang="en-US" sz="1700" dirty="0" smtClean="0"/>
              <a:t> </a:t>
            </a:r>
            <a:r>
              <a:rPr lang="en-US" sz="1700" dirty="0" smtClean="0"/>
              <a:t>640x360, 24Hz </a:t>
            </a:r>
            <a:r>
              <a:rPr lang="en-US" sz="1700" dirty="0" smtClean="0"/>
              <a:t>en </a:t>
            </a:r>
            <a:r>
              <a:rPr lang="en-US" sz="1700" dirty="0" err="1" smtClean="0"/>
              <a:t>bitstroom</a:t>
            </a:r>
            <a:r>
              <a:rPr lang="en-US" sz="1700" dirty="0" smtClean="0"/>
              <a:t> </a:t>
            </a:r>
            <a:r>
              <a:rPr lang="en-US" sz="1700" dirty="0" err="1" smtClean="0"/>
              <a:t>voor</a:t>
            </a:r>
            <a:r>
              <a:rPr lang="en-US" sz="1700" dirty="0" smtClean="0"/>
              <a:t> </a:t>
            </a:r>
            <a:r>
              <a:rPr lang="en-US" sz="1700" dirty="0" smtClean="0"/>
              <a:t>320x180, 12Hz</a:t>
            </a:r>
            <a:endParaRPr lang="en-US" sz="1700" dirty="0" smtClean="0"/>
          </a:p>
          <a:p>
            <a:pPr lvl="2" eaLnBrk="1" hangingPunct="1"/>
            <a:r>
              <a:rPr lang="en-US" sz="1700" dirty="0" smtClean="0">
                <a:solidFill>
                  <a:srgbClr val="A50021"/>
                </a:solidFill>
              </a:rPr>
              <a:t>spatial scalability</a:t>
            </a:r>
          </a:p>
          <a:p>
            <a:pPr lvl="3" eaLnBrk="1" hangingPunct="1"/>
            <a:r>
              <a:rPr lang="en-US" sz="1700" dirty="0" smtClean="0">
                <a:solidFill>
                  <a:srgbClr val="A50021"/>
                </a:solidFill>
              </a:rPr>
              <a:t>JSVM software</a:t>
            </a:r>
          </a:p>
          <a:p>
            <a:pPr lvl="3" eaLnBrk="1" hangingPunct="1"/>
            <a:r>
              <a:rPr lang="en-US" sz="1700" dirty="0" err="1" smtClean="0">
                <a:solidFill>
                  <a:srgbClr val="A50021"/>
                </a:solidFill>
              </a:rPr>
              <a:t>vaste</a:t>
            </a:r>
            <a:r>
              <a:rPr lang="en-US" sz="1700" dirty="0" smtClean="0">
                <a:solidFill>
                  <a:srgbClr val="A50021"/>
                </a:solidFill>
              </a:rPr>
              <a:t> QP-</a:t>
            </a:r>
            <a:r>
              <a:rPr lang="en-US" sz="1700" dirty="0" err="1" smtClean="0">
                <a:solidFill>
                  <a:srgbClr val="A50021"/>
                </a:solidFill>
              </a:rPr>
              <a:t>waarde</a:t>
            </a:r>
            <a:r>
              <a:rPr lang="en-US" sz="1700" dirty="0" smtClean="0">
                <a:solidFill>
                  <a:srgbClr val="A50021"/>
                </a:solidFill>
              </a:rPr>
              <a:t>: 30</a:t>
            </a:r>
          </a:p>
          <a:p>
            <a:pPr lvl="3" eaLnBrk="1" hangingPunct="1"/>
            <a:r>
              <a:rPr lang="en-US" sz="1700" dirty="0" err="1" smtClean="0">
                <a:solidFill>
                  <a:srgbClr val="A50021"/>
                </a:solidFill>
              </a:rPr>
              <a:t>configuratiebestanden</a:t>
            </a:r>
            <a:r>
              <a:rPr lang="en-US" sz="1700" dirty="0" smtClean="0">
                <a:solidFill>
                  <a:srgbClr val="A50021"/>
                </a:solidFill>
              </a:rPr>
              <a:t>: </a:t>
            </a:r>
            <a:r>
              <a:rPr lang="en-US" sz="1700" dirty="0" smtClean="0">
                <a:solidFill>
                  <a:srgbClr val="A50021"/>
                </a:solidFill>
                <a:latin typeface="Courier New" pitchFamily="49" charset="0"/>
              </a:rPr>
              <a:t>config1b.zip</a:t>
            </a:r>
          </a:p>
          <a:p>
            <a:pPr lvl="2" eaLnBrk="1" hangingPunct="1"/>
            <a:r>
              <a:rPr lang="en-US" sz="1700" dirty="0" err="1" smtClean="0"/>
              <a:t>bespreek</a:t>
            </a:r>
            <a:r>
              <a:rPr lang="en-US" sz="1700" dirty="0" smtClean="0"/>
              <a:t> de </a:t>
            </a:r>
            <a:r>
              <a:rPr lang="en-US" sz="1700" dirty="0" err="1" smtClean="0"/>
              <a:t>resultaten</a:t>
            </a:r>
            <a:endParaRPr lang="en-US" sz="1700" dirty="0" smtClean="0"/>
          </a:p>
          <a:p>
            <a:pPr lvl="2" eaLnBrk="1" hangingPunct="1"/>
            <a:endParaRPr lang="en-US" sz="1700" dirty="0" smtClean="0">
              <a:solidFill>
                <a:srgbClr val="A50021"/>
              </a:solidFill>
            </a:endParaRP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err="1" smtClean="0"/>
              <a:t>Opgave</a:t>
            </a:r>
            <a:r>
              <a:rPr lang="en-US" sz="2400" dirty="0" smtClean="0"/>
              <a:t> 1 – SVC-</a:t>
            </a:r>
            <a:r>
              <a:rPr lang="en-US" sz="2400" dirty="0" err="1" smtClean="0"/>
              <a:t>codering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512763" y="1295400"/>
            <a:ext cx="8446042" cy="48990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b="1" u="sng" dirty="0" err="1" smtClean="0"/>
              <a:t>Opgave</a:t>
            </a:r>
            <a:r>
              <a:rPr lang="en-US" sz="1800" b="1" u="sng" dirty="0" smtClean="0"/>
              <a:t> 2: </a:t>
            </a:r>
            <a:r>
              <a:rPr lang="en-US" sz="1800" b="1" u="sng" dirty="0" err="1" smtClean="0"/>
              <a:t>schrijf</a:t>
            </a:r>
            <a:r>
              <a:rPr lang="en-US" sz="1800" b="1" u="sng" dirty="0" smtClean="0"/>
              <a:t> </a:t>
            </a:r>
            <a:r>
              <a:rPr lang="en-US" sz="1800" b="1" u="sng" dirty="0" err="1" smtClean="0"/>
              <a:t>een</a:t>
            </a:r>
            <a:r>
              <a:rPr lang="en-US" sz="1800" b="1" u="sng" dirty="0" smtClean="0"/>
              <a:t> parser (in C of C++) met </a:t>
            </a:r>
            <a:r>
              <a:rPr lang="en-US" sz="1800" b="1" u="sng" dirty="0" err="1" smtClean="0"/>
              <a:t>volgende</a:t>
            </a:r>
            <a:r>
              <a:rPr lang="en-US" sz="1800" b="1" u="sng" dirty="0" smtClean="0"/>
              <a:t> </a:t>
            </a:r>
            <a:r>
              <a:rPr lang="en-US" sz="1800" b="1" u="sng" dirty="0" err="1" smtClean="0"/>
              <a:t>eigenschappen</a:t>
            </a:r>
            <a:endParaRPr lang="en-US" sz="1800" b="1" u="sng" dirty="0" smtClean="0"/>
          </a:p>
          <a:p>
            <a:pPr lvl="1">
              <a:lnSpc>
                <a:spcPct val="90000"/>
              </a:lnSpc>
            </a:pPr>
            <a:r>
              <a:rPr lang="en-US" sz="1800" dirty="0" smtClean="0"/>
              <a:t>De parser </a:t>
            </a:r>
            <a:r>
              <a:rPr lang="en-US" sz="1800" dirty="0" err="1" smtClean="0"/>
              <a:t>herkent</a:t>
            </a:r>
            <a:r>
              <a:rPr lang="en-US" sz="1800" dirty="0" smtClean="0"/>
              <a:t> de NAL-</a:t>
            </a:r>
            <a:r>
              <a:rPr lang="en-US" sz="1800" dirty="0" err="1" smtClean="0"/>
              <a:t>eenheden</a:t>
            </a:r>
            <a:r>
              <a:rPr lang="en-US" sz="1800" dirty="0" smtClean="0"/>
              <a:t> van </a:t>
            </a:r>
            <a:r>
              <a:rPr lang="en-US" sz="1800" dirty="0" err="1" smtClean="0"/>
              <a:t>een</a:t>
            </a:r>
            <a:r>
              <a:rPr lang="en-US" sz="1800" dirty="0" smtClean="0"/>
              <a:t> SVC-</a:t>
            </a:r>
            <a:r>
              <a:rPr lang="en-US" sz="1800" dirty="0" err="1" smtClean="0"/>
              <a:t>stroom</a:t>
            </a:r>
            <a:r>
              <a:rPr lang="en-US" sz="1800" dirty="0" smtClean="0"/>
              <a:t>, en </a:t>
            </a:r>
            <a:r>
              <a:rPr lang="en-US" sz="1800" dirty="0" err="1" smtClean="0"/>
              <a:t>kan</a:t>
            </a:r>
            <a:r>
              <a:rPr lang="en-US" sz="1800" dirty="0" smtClean="0"/>
              <a:t> de </a:t>
            </a:r>
            <a:r>
              <a:rPr lang="en-US" sz="1800" dirty="0" err="1" smtClean="0"/>
              <a:t>stroom</a:t>
            </a:r>
            <a:r>
              <a:rPr lang="en-US" sz="1800" dirty="0" smtClean="0"/>
              <a:t> </a:t>
            </a:r>
            <a:r>
              <a:rPr lang="en-US" sz="1800" dirty="0" err="1" smtClean="0"/>
              <a:t>aanpassen</a:t>
            </a:r>
            <a:r>
              <a:rPr lang="en-US" sz="1800" dirty="0" smtClean="0"/>
              <a:t> (NAL-</a:t>
            </a:r>
            <a:r>
              <a:rPr lang="en-US" sz="1800" dirty="0" err="1" smtClean="0"/>
              <a:t>eenheden</a:t>
            </a:r>
            <a:r>
              <a:rPr lang="en-US" sz="1800" dirty="0" smtClean="0"/>
              <a:t> </a:t>
            </a:r>
            <a:r>
              <a:rPr lang="en-US" sz="1800" dirty="0" err="1" smtClean="0"/>
              <a:t>verwijderen</a:t>
            </a:r>
            <a:r>
              <a:rPr lang="en-US" sz="1800" dirty="0" smtClean="0"/>
              <a:t>) </a:t>
            </a:r>
            <a:r>
              <a:rPr lang="en-US" sz="1800" dirty="0" err="1" smtClean="0"/>
              <a:t>volgens</a:t>
            </a:r>
            <a:r>
              <a:rPr lang="en-US" sz="1800" dirty="0" smtClean="0"/>
              <a:t> de </a:t>
            </a:r>
            <a:r>
              <a:rPr lang="en-US" sz="1800" dirty="0" err="1" smtClean="0"/>
              <a:t>drie</a:t>
            </a:r>
            <a:r>
              <a:rPr lang="en-US" sz="1800" dirty="0" smtClean="0"/>
              <a:t> </a:t>
            </a:r>
            <a:r>
              <a:rPr lang="en-US" sz="1800" dirty="0" err="1" smtClean="0"/>
              <a:t>schaalbaarheids-assen</a:t>
            </a:r>
            <a:r>
              <a:rPr lang="en-US" sz="1800" dirty="0" smtClean="0"/>
              <a:t>:</a:t>
            </a:r>
          </a:p>
          <a:p>
            <a:pPr lvl="2">
              <a:lnSpc>
                <a:spcPct val="90000"/>
              </a:lnSpc>
            </a:pPr>
            <a:r>
              <a:rPr lang="en-US" sz="1600" dirty="0" err="1" smtClean="0"/>
              <a:t>kwaliteit</a:t>
            </a:r>
            <a:endParaRPr lang="en-US" sz="1600" dirty="0" smtClean="0"/>
          </a:p>
          <a:p>
            <a:pPr lvl="2">
              <a:lnSpc>
                <a:spcPct val="90000"/>
              </a:lnSpc>
            </a:pPr>
            <a:r>
              <a:rPr lang="en-US" sz="1600" dirty="0" err="1" smtClean="0"/>
              <a:t>spatiale</a:t>
            </a:r>
            <a:r>
              <a:rPr lang="en-US" sz="1600" dirty="0" smtClean="0"/>
              <a:t> </a:t>
            </a:r>
            <a:r>
              <a:rPr lang="en-US" sz="1600" dirty="0" err="1" smtClean="0"/>
              <a:t>resolutie</a:t>
            </a:r>
            <a:endParaRPr lang="en-US" sz="1600" dirty="0" smtClean="0"/>
          </a:p>
          <a:p>
            <a:pPr lvl="2">
              <a:lnSpc>
                <a:spcPct val="90000"/>
              </a:lnSpc>
            </a:pPr>
            <a:r>
              <a:rPr lang="en-US" sz="1600" dirty="0" err="1" smtClean="0"/>
              <a:t>beeldsnelheid</a:t>
            </a:r>
            <a:endParaRPr lang="en-US" sz="1600" dirty="0" smtClean="0"/>
          </a:p>
          <a:p>
            <a:pPr lvl="2">
              <a:lnSpc>
                <a:spcPct val="90000"/>
              </a:lnSpc>
            </a:pPr>
            <a:r>
              <a:rPr lang="en-US" sz="1600" dirty="0" smtClean="0"/>
              <a:t>of </a:t>
            </a:r>
            <a:r>
              <a:rPr lang="en-US" sz="1600" dirty="0" err="1" smtClean="0"/>
              <a:t>een</a:t>
            </a:r>
            <a:r>
              <a:rPr lang="en-US" sz="1600" dirty="0" smtClean="0"/>
              <a:t> </a:t>
            </a:r>
            <a:r>
              <a:rPr lang="en-US" sz="1600" dirty="0" err="1" smtClean="0"/>
              <a:t>combinatie</a:t>
            </a:r>
            <a:r>
              <a:rPr lang="en-US" sz="1600" dirty="0" smtClean="0"/>
              <a:t> van de </a:t>
            </a:r>
            <a:r>
              <a:rPr lang="en-US" sz="1600" dirty="0" err="1" smtClean="0"/>
              <a:t>drie</a:t>
            </a:r>
            <a:endParaRPr lang="en-US" sz="1600" dirty="0" smtClean="0"/>
          </a:p>
          <a:p>
            <a:pPr lvl="1">
              <a:lnSpc>
                <a:spcPct val="90000"/>
              </a:lnSpc>
            </a:pPr>
            <a:r>
              <a:rPr lang="en-US" sz="1800" dirty="0" smtClean="0"/>
              <a:t>Het </a:t>
            </a:r>
            <a:r>
              <a:rPr lang="en-US" sz="1800" dirty="0" err="1" smtClean="0"/>
              <a:t>resultaat</a:t>
            </a:r>
            <a:r>
              <a:rPr lang="en-US" sz="1800" dirty="0" smtClean="0"/>
              <a:t> </a:t>
            </a:r>
            <a:r>
              <a:rPr lang="en-US" sz="1800" dirty="0" err="1" smtClean="0"/>
              <a:t>moet</a:t>
            </a:r>
            <a:r>
              <a:rPr lang="en-US" sz="1800" dirty="0" smtClean="0"/>
              <a:t> </a:t>
            </a:r>
            <a:r>
              <a:rPr lang="en-US" sz="1800" dirty="0" err="1" smtClean="0"/>
              <a:t>een</a:t>
            </a:r>
            <a:r>
              <a:rPr lang="en-US" sz="1800" dirty="0" smtClean="0"/>
              <a:t> </a:t>
            </a:r>
            <a:r>
              <a:rPr lang="en-US" sz="1800" dirty="0" err="1" smtClean="0"/>
              <a:t>compatibele</a:t>
            </a:r>
            <a:r>
              <a:rPr lang="en-US" sz="1800" dirty="0" smtClean="0"/>
              <a:t> SVC- of H.264/AVC-</a:t>
            </a:r>
            <a:r>
              <a:rPr lang="en-US" sz="1800" dirty="0" err="1" smtClean="0"/>
              <a:t>bitstroom</a:t>
            </a:r>
            <a:r>
              <a:rPr lang="en-US" sz="1800" dirty="0" smtClean="0"/>
              <a:t> </a:t>
            </a:r>
            <a:r>
              <a:rPr lang="en-US" sz="1800" dirty="0" err="1" smtClean="0"/>
              <a:t>zijn</a:t>
            </a:r>
            <a:r>
              <a:rPr lang="en-US" sz="1800" dirty="0" smtClean="0"/>
              <a:t>, die </a:t>
            </a:r>
            <a:r>
              <a:rPr lang="en-US" sz="1800" dirty="0" err="1" smtClean="0"/>
              <a:t>kan</a:t>
            </a:r>
            <a:r>
              <a:rPr lang="en-US" sz="1800" dirty="0" smtClean="0"/>
              <a:t> </a:t>
            </a:r>
            <a:r>
              <a:rPr lang="en-US" sz="1800" dirty="0" err="1" smtClean="0"/>
              <a:t>gedecodeerd</a:t>
            </a:r>
            <a:r>
              <a:rPr lang="en-US" sz="1800" dirty="0" smtClean="0"/>
              <a:t> </a:t>
            </a:r>
            <a:r>
              <a:rPr lang="en-US" sz="1800" dirty="0" err="1" smtClean="0"/>
              <a:t>worden</a:t>
            </a:r>
            <a:r>
              <a:rPr lang="en-US" sz="1800" dirty="0" smtClean="0"/>
              <a:t> door de JSVM-decoder</a:t>
            </a:r>
          </a:p>
          <a:p>
            <a:pPr lvl="1">
              <a:lnSpc>
                <a:spcPct val="90000"/>
              </a:lnSpc>
            </a:pPr>
            <a:r>
              <a:rPr lang="en-US" sz="1800" dirty="0" err="1" smtClean="0"/>
              <a:t>Geef</a:t>
            </a:r>
            <a:r>
              <a:rPr lang="en-US" sz="1800" dirty="0" smtClean="0"/>
              <a:t> de </a:t>
            </a:r>
            <a:r>
              <a:rPr lang="en-US" sz="1800" dirty="0" err="1" smtClean="0"/>
              <a:t>benodigde</a:t>
            </a:r>
            <a:r>
              <a:rPr lang="en-US" sz="1800" dirty="0" smtClean="0"/>
              <a:t> </a:t>
            </a:r>
            <a:r>
              <a:rPr lang="en-US" sz="1800" dirty="0" err="1" smtClean="0"/>
              <a:t>argumenten</a:t>
            </a:r>
            <a:r>
              <a:rPr lang="en-US" sz="1800" dirty="0" smtClean="0"/>
              <a:t> door via de </a:t>
            </a:r>
            <a:r>
              <a:rPr lang="en-US" sz="1800" dirty="0" err="1" smtClean="0"/>
              <a:t>commandolijn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dirty="0" err="1" smtClean="0"/>
              <a:t>Schrijf</a:t>
            </a:r>
            <a:r>
              <a:rPr lang="en-US" sz="1800" dirty="0" smtClean="0"/>
              <a:t> de NALU-types van de </a:t>
            </a:r>
            <a:r>
              <a:rPr lang="en-US" sz="1800" dirty="0" err="1" smtClean="0"/>
              <a:t>herkende</a:t>
            </a:r>
            <a:r>
              <a:rPr lang="en-US" sz="1800" dirty="0" smtClean="0"/>
              <a:t> </a:t>
            </a:r>
            <a:r>
              <a:rPr lang="en-US" sz="1800" dirty="0" err="1" smtClean="0"/>
              <a:t>pakketten</a:t>
            </a:r>
            <a:r>
              <a:rPr lang="en-US" sz="1800" dirty="0" smtClean="0"/>
              <a:t> </a:t>
            </a:r>
            <a:r>
              <a:rPr lang="en-US" sz="1800" dirty="0" err="1" smtClean="0"/>
              <a:t>uit</a:t>
            </a:r>
            <a:r>
              <a:rPr lang="en-US" sz="1800" dirty="0" smtClean="0"/>
              <a:t> in </a:t>
            </a:r>
            <a:r>
              <a:rPr lang="en-US" sz="1800" dirty="0" err="1" smtClean="0"/>
              <a:t>een</a:t>
            </a:r>
            <a:r>
              <a:rPr lang="en-US" sz="1800" dirty="0" smtClean="0"/>
              <a:t> log-</a:t>
            </a:r>
            <a:r>
              <a:rPr lang="en-US" sz="1800" dirty="0" err="1" smtClean="0"/>
              <a:t>bestand</a:t>
            </a:r>
            <a:r>
              <a:rPr lang="en-US" sz="1800" dirty="0" smtClean="0"/>
              <a:t>, met </a:t>
            </a:r>
            <a:r>
              <a:rPr lang="en-US" sz="1800" dirty="0" err="1" smtClean="0"/>
              <a:t>indicatie</a:t>
            </a:r>
            <a:r>
              <a:rPr lang="en-US" sz="1800" dirty="0" smtClean="0"/>
              <a:t> of </a:t>
            </a:r>
            <a:r>
              <a:rPr lang="en-US" sz="1800" dirty="0" err="1" smtClean="0"/>
              <a:t>ze</a:t>
            </a:r>
            <a:r>
              <a:rPr lang="en-US" sz="1800" dirty="0" smtClean="0"/>
              <a:t> al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niet</a:t>
            </a:r>
            <a:r>
              <a:rPr lang="en-US" sz="1800" dirty="0" smtClean="0"/>
              <a:t> </a:t>
            </a:r>
            <a:r>
              <a:rPr lang="en-US" sz="1800" dirty="0" err="1" smtClean="0"/>
              <a:t>verwijderd</a:t>
            </a:r>
            <a:r>
              <a:rPr lang="en-US" sz="1800" dirty="0" smtClean="0"/>
              <a:t> </a:t>
            </a:r>
            <a:r>
              <a:rPr lang="en-US" sz="1800" dirty="0" err="1" smtClean="0"/>
              <a:t>worden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dirty="0" smtClean="0"/>
              <a:t>Pas de parser toe op de </a:t>
            </a:r>
            <a:r>
              <a:rPr lang="en-US" sz="1800" dirty="0" err="1" smtClean="0"/>
              <a:t>gecodeerde</a:t>
            </a:r>
            <a:r>
              <a:rPr lang="en-US" sz="1800" dirty="0" smtClean="0"/>
              <a:t> </a:t>
            </a:r>
            <a:r>
              <a:rPr lang="en-US" sz="1800" dirty="0" err="1" smtClean="0"/>
              <a:t>stromen</a:t>
            </a:r>
            <a:r>
              <a:rPr lang="en-US" sz="1800" dirty="0" smtClean="0"/>
              <a:t> </a:t>
            </a:r>
            <a:r>
              <a:rPr lang="en-US" sz="1800" dirty="0" err="1" smtClean="0"/>
              <a:t>uit</a:t>
            </a:r>
            <a:r>
              <a:rPr lang="en-US" sz="1800" dirty="0" smtClean="0"/>
              <a:t> </a:t>
            </a:r>
            <a:r>
              <a:rPr lang="en-US" sz="1800" dirty="0" err="1" smtClean="0"/>
              <a:t>opgave</a:t>
            </a:r>
            <a:r>
              <a:rPr lang="en-US" sz="1800" dirty="0" smtClean="0"/>
              <a:t> 1</a:t>
            </a:r>
          </a:p>
          <a:p>
            <a:pPr lvl="1">
              <a:lnSpc>
                <a:spcPct val="90000"/>
              </a:lnSpc>
            </a:pPr>
            <a:r>
              <a:rPr lang="en-US" sz="1800" dirty="0" err="1" smtClean="0"/>
              <a:t>Vergelijk</a:t>
            </a:r>
            <a:r>
              <a:rPr lang="en-US" sz="1800" dirty="0" smtClean="0"/>
              <a:t> </a:t>
            </a:r>
            <a:r>
              <a:rPr lang="en-US" sz="1800" dirty="0" err="1" smtClean="0"/>
              <a:t>jullie</a:t>
            </a:r>
            <a:r>
              <a:rPr lang="en-US" sz="1800" dirty="0" smtClean="0"/>
              <a:t> </a:t>
            </a:r>
            <a:r>
              <a:rPr lang="en-US" sz="1800" dirty="0" err="1" smtClean="0"/>
              <a:t>resultaat-stromen</a:t>
            </a:r>
            <a:r>
              <a:rPr lang="en-US" sz="1800" dirty="0" smtClean="0"/>
              <a:t> met </a:t>
            </a:r>
            <a:r>
              <a:rPr lang="en-US" sz="1800" dirty="0" err="1" smtClean="0"/>
              <a:t>deze</a:t>
            </a:r>
            <a:r>
              <a:rPr lang="en-US" sz="1800" dirty="0" smtClean="0"/>
              <a:t> van de  SVC-</a:t>
            </a:r>
            <a:r>
              <a:rPr lang="en-US" sz="1800" dirty="0" err="1" smtClean="0"/>
              <a:t>BitstreamExtractor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dirty="0" err="1" smtClean="0"/>
              <a:t>Zorg</a:t>
            </a:r>
            <a:r>
              <a:rPr lang="en-US" sz="1800" dirty="0" smtClean="0"/>
              <a:t> </a:t>
            </a:r>
            <a:r>
              <a:rPr lang="en-US" sz="1800" dirty="0" err="1" smtClean="0"/>
              <a:t>voor</a:t>
            </a:r>
            <a:r>
              <a:rPr lang="en-US" sz="1800" dirty="0" smtClean="0"/>
              <a:t> </a:t>
            </a:r>
            <a:r>
              <a:rPr lang="en-US" sz="1800" dirty="0" err="1" smtClean="0"/>
              <a:t>een</a:t>
            </a:r>
            <a:r>
              <a:rPr lang="en-US" sz="1800" dirty="0" smtClean="0"/>
              <a:t> minimum </a:t>
            </a:r>
            <a:r>
              <a:rPr lang="en-US" sz="1800" dirty="0" err="1" smtClean="0"/>
              <a:t>aan</a:t>
            </a:r>
            <a:r>
              <a:rPr lang="en-US" sz="1800" dirty="0" smtClean="0"/>
              <a:t> code (</a:t>
            </a:r>
            <a:r>
              <a:rPr lang="en-US" sz="1800" dirty="0" err="1" smtClean="0"/>
              <a:t>onze</a:t>
            </a:r>
            <a:r>
              <a:rPr lang="en-US" sz="1800" dirty="0" smtClean="0"/>
              <a:t> ‘</a:t>
            </a:r>
            <a:r>
              <a:rPr lang="en-US" sz="1800" dirty="0" err="1" smtClean="0"/>
              <a:t>modeloplossing</a:t>
            </a:r>
            <a:r>
              <a:rPr lang="en-US" sz="1800" dirty="0" smtClean="0"/>
              <a:t>’ </a:t>
            </a:r>
            <a:r>
              <a:rPr lang="en-US" sz="1800" dirty="0" err="1" smtClean="0"/>
              <a:t>telt</a:t>
            </a:r>
            <a:r>
              <a:rPr lang="en-US" sz="1800" dirty="0" smtClean="0"/>
              <a:t> &lt;250 </a:t>
            </a:r>
            <a:r>
              <a:rPr lang="en-US" sz="1800" dirty="0" err="1" smtClean="0"/>
              <a:t>regels</a:t>
            </a:r>
            <a:r>
              <a:rPr lang="en-US" sz="1800" dirty="0" smtClean="0"/>
              <a:t> in C++)</a:t>
            </a:r>
          </a:p>
          <a:p>
            <a:pPr lvl="2">
              <a:lnSpc>
                <a:spcPct val="90000"/>
              </a:lnSpc>
            </a:pPr>
            <a:r>
              <a:rPr lang="en-US" sz="1600" dirty="0" err="1" smtClean="0"/>
              <a:t>maar</a:t>
            </a:r>
            <a:r>
              <a:rPr lang="en-US" sz="1600" dirty="0" smtClean="0"/>
              <a:t> </a:t>
            </a:r>
            <a:r>
              <a:rPr lang="en-US" sz="1600" dirty="0" err="1" smtClean="0"/>
              <a:t>hou</a:t>
            </a:r>
            <a:r>
              <a:rPr lang="en-US" sz="1600" dirty="0" smtClean="0"/>
              <a:t> de code </a:t>
            </a:r>
            <a:r>
              <a:rPr lang="en-US" sz="1600" dirty="0" err="1" smtClean="0"/>
              <a:t>leesbaar</a:t>
            </a:r>
            <a:r>
              <a:rPr lang="en-US" sz="1600" dirty="0" smtClean="0"/>
              <a:t>, en </a:t>
            </a:r>
            <a:r>
              <a:rPr lang="en-US" sz="1600" dirty="0" err="1" smtClean="0"/>
              <a:t>voeg</a:t>
            </a:r>
            <a:r>
              <a:rPr lang="en-US" sz="1600" dirty="0" smtClean="0"/>
              <a:t> </a:t>
            </a:r>
            <a:r>
              <a:rPr lang="en-US" sz="1600" dirty="0" err="1" smtClean="0"/>
              <a:t>commentaar</a:t>
            </a:r>
            <a:r>
              <a:rPr lang="en-US" sz="1600" dirty="0" smtClean="0"/>
              <a:t> toe</a:t>
            </a:r>
          </a:p>
          <a:p>
            <a:pPr lvl="2" eaLnBrk="1" hangingPunct="1"/>
            <a:endParaRPr lang="en-US" sz="1700" dirty="0" smtClean="0">
              <a:solidFill>
                <a:srgbClr val="A50021"/>
              </a:solidFill>
            </a:endParaRP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err="1" smtClean="0"/>
              <a:t>Opgave</a:t>
            </a:r>
            <a:r>
              <a:rPr lang="en-US" sz="2400" dirty="0" smtClean="0"/>
              <a:t> 2 – SVC-</a:t>
            </a:r>
            <a:r>
              <a:rPr lang="en-US" sz="2400" dirty="0" err="1" smtClean="0"/>
              <a:t>adaptatie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nl-BE" sz="1800" dirty="0" smtClean="0"/>
              <a:t>Opgave, software en voorbeeldbestanden beschikbaar op Minerva</a:t>
            </a:r>
          </a:p>
          <a:p>
            <a:pPr eaLnBrk="1" hangingPunct="1">
              <a:lnSpc>
                <a:spcPct val="90000"/>
              </a:lnSpc>
            </a:pPr>
            <a:endParaRPr lang="nl-BE" sz="1800" dirty="0" smtClean="0"/>
          </a:p>
          <a:p>
            <a:pPr eaLnBrk="1" hangingPunct="1">
              <a:lnSpc>
                <a:spcPct val="90000"/>
              </a:lnSpc>
            </a:pPr>
            <a:r>
              <a:rPr lang="nl-BE" sz="1800" dirty="0" smtClean="0"/>
              <a:t>Oplossingen via Minerva dropbox uploaden</a:t>
            </a:r>
          </a:p>
          <a:p>
            <a:pPr lvl="1">
              <a:lnSpc>
                <a:spcPct val="90000"/>
              </a:lnSpc>
            </a:pPr>
            <a:r>
              <a:rPr lang="en-US" sz="1800" dirty="0" err="1" smtClean="0"/>
              <a:t>correcte</a:t>
            </a:r>
            <a:r>
              <a:rPr lang="en-US" sz="1800" dirty="0" smtClean="0"/>
              <a:t> </a:t>
            </a:r>
            <a:r>
              <a:rPr lang="en-US" sz="1800" dirty="0" err="1" smtClean="0"/>
              <a:t>bestandsnamen</a:t>
            </a:r>
            <a:r>
              <a:rPr lang="en-US" sz="1800" dirty="0" smtClean="0"/>
              <a:t>!</a:t>
            </a:r>
          </a:p>
          <a:p>
            <a:pPr lvl="1">
              <a:lnSpc>
                <a:spcPct val="90000"/>
              </a:lnSpc>
            </a:pPr>
            <a:r>
              <a:rPr lang="en-US" sz="1800" dirty="0" err="1" smtClean="0"/>
              <a:t>opgave</a:t>
            </a:r>
            <a:r>
              <a:rPr lang="en-US" sz="1800" dirty="0" smtClean="0"/>
              <a:t> 1: </a:t>
            </a:r>
            <a:r>
              <a:rPr lang="en-US" sz="1800" dirty="0" err="1" smtClean="0"/>
              <a:t>stuur</a:t>
            </a:r>
            <a:r>
              <a:rPr lang="en-US" sz="1800" dirty="0" smtClean="0"/>
              <a:t> </a:t>
            </a:r>
            <a:r>
              <a:rPr lang="en-US" sz="1800" dirty="0" err="1" smtClean="0"/>
              <a:t>alle</a:t>
            </a:r>
            <a:r>
              <a:rPr lang="en-US" sz="1800" dirty="0" smtClean="0"/>
              <a:t> </a:t>
            </a:r>
            <a:r>
              <a:rPr lang="en-US" sz="1800" dirty="0" err="1" smtClean="0"/>
              <a:t>configuratiebestanden</a:t>
            </a:r>
            <a:r>
              <a:rPr lang="en-US" sz="1800" dirty="0" smtClean="0"/>
              <a:t> </a:t>
            </a:r>
            <a:r>
              <a:rPr lang="en-US" sz="1800" dirty="0" err="1" smtClean="0"/>
              <a:t>mee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dirty="0" err="1" smtClean="0"/>
              <a:t>opgave</a:t>
            </a:r>
            <a:r>
              <a:rPr lang="en-US" sz="1800" dirty="0" smtClean="0"/>
              <a:t> 2: </a:t>
            </a:r>
            <a:r>
              <a:rPr lang="en-US" sz="1800" dirty="0" err="1" smtClean="0"/>
              <a:t>een</a:t>
            </a:r>
            <a:r>
              <a:rPr lang="en-US" sz="1800" dirty="0" smtClean="0"/>
              <a:t> </a:t>
            </a:r>
            <a:r>
              <a:rPr lang="en-US" sz="1800" dirty="0" err="1" smtClean="0"/>
              <a:t>volledige</a:t>
            </a:r>
            <a:r>
              <a:rPr lang="en-US" sz="1800" dirty="0" smtClean="0"/>
              <a:t>, </a:t>
            </a:r>
            <a:r>
              <a:rPr lang="en-US" sz="1800" dirty="0" err="1" smtClean="0"/>
              <a:t>compileerbare</a:t>
            </a:r>
            <a:r>
              <a:rPr lang="en-US" sz="1800" dirty="0" smtClean="0"/>
              <a:t> en </a:t>
            </a:r>
            <a:r>
              <a:rPr lang="en-US" sz="1800" dirty="0" err="1" smtClean="0"/>
              <a:t>uitvoerbare</a:t>
            </a:r>
            <a:r>
              <a:rPr lang="en-US" sz="1800" dirty="0" smtClean="0"/>
              <a:t> solution</a:t>
            </a:r>
          </a:p>
          <a:p>
            <a:pPr lvl="2">
              <a:lnSpc>
                <a:spcPct val="90000"/>
              </a:lnSpc>
            </a:pPr>
            <a:r>
              <a:rPr lang="en-US" sz="1800" dirty="0" err="1" smtClean="0"/>
              <a:t>Versie</a:t>
            </a:r>
            <a:r>
              <a:rPr lang="en-US" sz="1800" dirty="0" smtClean="0"/>
              <a:t> Visual Studio: </a:t>
            </a:r>
            <a:r>
              <a:rPr lang="en-US" sz="1800" dirty="0" err="1" smtClean="0"/>
              <a:t>vrij</a:t>
            </a:r>
            <a:r>
              <a:rPr lang="en-US" sz="1800" dirty="0" smtClean="0"/>
              <a:t> </a:t>
            </a:r>
            <a:r>
              <a:rPr lang="en-US" sz="1800" dirty="0" err="1" smtClean="0"/>
              <a:t>te</a:t>
            </a:r>
            <a:r>
              <a:rPr lang="en-US" sz="1800" dirty="0" smtClean="0"/>
              <a:t> </a:t>
            </a:r>
            <a:r>
              <a:rPr lang="en-US" sz="1800" dirty="0" err="1" smtClean="0"/>
              <a:t>kiezen</a:t>
            </a:r>
            <a:endParaRPr lang="en-US" sz="1800" dirty="0" smtClean="0"/>
          </a:p>
          <a:p>
            <a:pPr lvl="2">
              <a:lnSpc>
                <a:spcPct val="90000"/>
              </a:lnSpc>
            </a:pPr>
            <a:r>
              <a:rPr lang="en-US" sz="1800" b="1" dirty="0" err="1" smtClean="0"/>
              <a:t>Geef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een</a:t>
            </a:r>
            <a:r>
              <a:rPr lang="en-US" sz="1800" b="1" dirty="0" smtClean="0"/>
              <a:t> script </a:t>
            </a:r>
            <a:r>
              <a:rPr lang="en-US" sz="1800" b="1" dirty="0" err="1" smtClean="0"/>
              <a:t>mee</a:t>
            </a:r>
            <a:r>
              <a:rPr lang="en-US" sz="1800" b="1" dirty="0" smtClean="0"/>
              <a:t> (batch/Python) </a:t>
            </a:r>
            <a:r>
              <a:rPr lang="en-US" sz="1800" b="1" dirty="0" err="1" smtClean="0"/>
              <a:t>dat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jullie</a:t>
            </a:r>
            <a:r>
              <a:rPr lang="en-US" sz="1800" b="1" dirty="0" smtClean="0"/>
              <a:t> executable </a:t>
            </a:r>
            <a:r>
              <a:rPr lang="en-US" sz="1800" b="1" dirty="0" err="1" smtClean="0"/>
              <a:t>aanstuurt</a:t>
            </a:r>
            <a:r>
              <a:rPr lang="en-US" sz="1800" b="1" dirty="0" smtClean="0"/>
              <a:t> met </a:t>
            </a:r>
            <a:r>
              <a:rPr lang="en-US" sz="1800" b="1" dirty="0" err="1" smtClean="0"/>
              <a:t>jullie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gekozen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commandolijn</a:t>
            </a:r>
            <a:r>
              <a:rPr lang="en-US" sz="1800" b="1" dirty="0" smtClean="0"/>
              <a:t>-parameters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nl-BE" sz="1800" dirty="0" smtClean="0"/>
          </a:p>
          <a:p>
            <a:pPr eaLnBrk="1" hangingPunct="1">
              <a:lnSpc>
                <a:spcPct val="90000"/>
              </a:lnSpc>
            </a:pPr>
            <a:r>
              <a:rPr lang="nl-BE" sz="1800" dirty="0" smtClean="0"/>
              <a:t>Oplossingen maken</a:t>
            </a:r>
          </a:p>
          <a:p>
            <a:pPr lvl="1" eaLnBrk="1" hangingPunct="1">
              <a:lnSpc>
                <a:spcPct val="90000"/>
              </a:lnSpc>
            </a:pPr>
            <a:r>
              <a:rPr lang="nl-BE" sz="1800" dirty="0" err="1" smtClean="0"/>
              <a:t>PC-klassen</a:t>
            </a:r>
            <a:r>
              <a:rPr lang="nl-BE" sz="1800" dirty="0" smtClean="0"/>
              <a:t> / thuis</a:t>
            </a:r>
          </a:p>
          <a:p>
            <a:pPr eaLnBrk="1" hangingPunct="1">
              <a:lnSpc>
                <a:spcPct val="90000"/>
              </a:lnSpc>
            </a:pPr>
            <a:endParaRPr lang="nl-BE" sz="1800" dirty="0" smtClean="0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 smtClean="0"/>
              <a:t>Opgave practicum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147050" cy="663575"/>
          </a:xfrm>
        </p:spPr>
        <p:txBody>
          <a:bodyPr/>
          <a:lstStyle/>
          <a:p>
            <a:r>
              <a:rPr lang="en-US" sz="2400" dirty="0" err="1" smtClean="0"/>
              <a:t>Adaptatie</a:t>
            </a:r>
            <a:r>
              <a:rPr lang="en-US" sz="2400" dirty="0" smtClean="0"/>
              <a:t>: </a:t>
            </a:r>
            <a:r>
              <a:rPr lang="en-US" sz="2400" dirty="0" err="1" smtClean="0"/>
              <a:t>inleiding</a:t>
            </a:r>
            <a:endParaRPr lang="en-US" sz="2400" dirty="0"/>
          </a:p>
        </p:txBody>
      </p:sp>
      <p:sp>
        <p:nvSpPr>
          <p:cNvPr id="13312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295400"/>
            <a:ext cx="4751387" cy="4899025"/>
          </a:xfrm>
        </p:spPr>
        <p:txBody>
          <a:bodyPr/>
          <a:lstStyle/>
          <a:p>
            <a:r>
              <a:rPr lang="nl-BE" sz="2000" dirty="0"/>
              <a:t>Raadplegen multimediale informatie</a:t>
            </a:r>
          </a:p>
          <a:p>
            <a:pPr>
              <a:buFontTx/>
              <a:buNone/>
            </a:pPr>
            <a:endParaRPr lang="nl-BE" sz="2000" dirty="0"/>
          </a:p>
          <a:p>
            <a:pPr lvl="1"/>
            <a:r>
              <a:rPr lang="nl-BE" sz="2000" dirty="0"/>
              <a:t>via verschillende types toestellen</a:t>
            </a:r>
          </a:p>
          <a:p>
            <a:pPr lvl="2"/>
            <a:r>
              <a:rPr lang="nl-BE" dirty="0"/>
              <a:t>PC</a:t>
            </a:r>
          </a:p>
          <a:p>
            <a:pPr lvl="2"/>
            <a:r>
              <a:rPr lang="en-US" dirty="0" smtClean="0"/>
              <a:t>tablet</a:t>
            </a:r>
            <a:endParaRPr lang="nl-BE" dirty="0"/>
          </a:p>
          <a:p>
            <a:pPr lvl="2"/>
            <a:r>
              <a:rPr lang="nl-BE" dirty="0"/>
              <a:t>digitale TV</a:t>
            </a:r>
          </a:p>
          <a:p>
            <a:pPr lvl="2"/>
            <a:r>
              <a:rPr lang="nl-BE" dirty="0" smtClean="0"/>
              <a:t>smartphone</a:t>
            </a:r>
          </a:p>
          <a:p>
            <a:pPr lvl="2"/>
            <a:r>
              <a:rPr lang="en-US" dirty="0" err="1" smtClean="0"/>
              <a:t>mediaspeler</a:t>
            </a:r>
            <a:endParaRPr lang="nl-BE" dirty="0"/>
          </a:p>
          <a:p>
            <a:pPr lvl="2">
              <a:buFontTx/>
              <a:buNone/>
            </a:pPr>
            <a:endParaRPr lang="nl-BE" dirty="0"/>
          </a:p>
          <a:p>
            <a:pPr lvl="1"/>
            <a:r>
              <a:rPr lang="nl-BE" sz="2000" dirty="0"/>
              <a:t>via verschillende types netwerken</a:t>
            </a:r>
          </a:p>
          <a:p>
            <a:pPr lvl="2"/>
            <a:r>
              <a:rPr lang="nl-BE" dirty="0"/>
              <a:t>bedraad (xDSL, kabel, ...)</a:t>
            </a:r>
          </a:p>
          <a:p>
            <a:pPr lvl="2"/>
            <a:r>
              <a:rPr lang="nl-BE" dirty="0"/>
              <a:t>draadloos (WiFi, UMTS, ...)</a:t>
            </a:r>
          </a:p>
        </p:txBody>
      </p:sp>
      <p:grpSp>
        <p:nvGrpSpPr>
          <p:cNvPr id="133172" name="Group 52"/>
          <p:cNvGrpSpPr>
            <a:grpSpLocks/>
          </p:cNvGrpSpPr>
          <p:nvPr/>
        </p:nvGrpSpPr>
        <p:grpSpPr bwMode="auto">
          <a:xfrm>
            <a:off x="5486400" y="4673600"/>
            <a:ext cx="2940050" cy="1276350"/>
            <a:chOff x="3296" y="2808"/>
            <a:chExt cx="1852" cy="804"/>
          </a:xfrm>
        </p:grpSpPr>
        <p:pic>
          <p:nvPicPr>
            <p:cNvPr id="133128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" y="2896"/>
              <a:ext cx="523" cy="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29" name="Picture 9" descr="WRT54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2808"/>
              <a:ext cx="876" cy="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175" name="Group 55"/>
          <p:cNvGrpSpPr>
            <a:grpSpLocks/>
          </p:cNvGrpSpPr>
          <p:nvPr/>
        </p:nvGrpSpPr>
        <p:grpSpPr bwMode="auto">
          <a:xfrm>
            <a:off x="6195931" y="1020884"/>
            <a:ext cx="1835150" cy="1289050"/>
            <a:chOff x="3061" y="1117"/>
            <a:chExt cx="1156" cy="812"/>
          </a:xfrm>
        </p:grpSpPr>
        <p:pic>
          <p:nvPicPr>
            <p:cNvPr id="133145" name="Picture 25" descr="scree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1117"/>
              <a:ext cx="1156" cy="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1" name="Picture 31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4" y="1195"/>
              <a:ext cx="998" cy="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7292953" y="2179946"/>
            <a:ext cx="1200150" cy="1200150"/>
            <a:chOff x="5186363" y="1774825"/>
            <a:chExt cx="1200150" cy="1200150"/>
          </a:xfrm>
        </p:grpSpPr>
        <p:pic>
          <p:nvPicPr>
            <p:cNvPr id="133146" name="Picture 26" descr="laptop-wide-scree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363" y="1774825"/>
              <a:ext cx="1200150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2" name="Picture 32"/>
            <p:cNvPicPr preferRelativeResize="0"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3" y="1965325"/>
              <a:ext cx="860425" cy="528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6523622" y="3384876"/>
            <a:ext cx="769938" cy="1025525"/>
            <a:chOff x="5113338" y="3143250"/>
            <a:chExt cx="769938" cy="1025525"/>
          </a:xfrm>
        </p:grpSpPr>
        <p:pic>
          <p:nvPicPr>
            <p:cNvPr id="133165" name="Picture 45" descr="001482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338" y="3143250"/>
              <a:ext cx="769938" cy="102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5" name="Picture 35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-7126" r="11769"/>
            <a:stretch>
              <a:fillRect/>
            </a:stretch>
          </p:blipFill>
          <p:spPr bwMode="auto">
            <a:xfrm>
              <a:off x="5254626" y="3273425"/>
              <a:ext cx="457200" cy="315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7359479" y="3532743"/>
            <a:ext cx="1477963" cy="741362"/>
            <a:chOff x="6227763" y="3409950"/>
            <a:chExt cx="1477963" cy="741362"/>
          </a:xfrm>
        </p:grpSpPr>
        <p:pic>
          <p:nvPicPr>
            <p:cNvPr id="133159" name="Picture 39" descr="cb5792c008a02f54476720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763" y="3409950"/>
              <a:ext cx="1477963" cy="741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3" name="Picture 33"/>
            <p:cNvPicPr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851" y="3521075"/>
              <a:ext cx="838200" cy="48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5729467" y="3368238"/>
            <a:ext cx="612783" cy="1092517"/>
            <a:chOff x="4027508" y="2893669"/>
            <a:chExt cx="810710" cy="1326617"/>
          </a:xfrm>
        </p:grpSpPr>
        <p:pic>
          <p:nvPicPr>
            <p:cNvPr id="20" name="Picture 19" descr="galaxy_s4.gif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27508" y="2893669"/>
              <a:ext cx="810710" cy="1326617"/>
            </a:xfrm>
            <a:prstGeom prst="rect">
              <a:avLst/>
            </a:prstGeom>
          </p:spPr>
        </p:pic>
        <p:pic>
          <p:nvPicPr>
            <p:cNvPr id="133169" name="Picture 49"/>
            <p:cNvPicPr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0535" b="8530"/>
            <a:stretch>
              <a:fillRect/>
            </a:stretch>
          </p:blipFill>
          <p:spPr bwMode="auto">
            <a:xfrm>
              <a:off x="4091411" y="3017044"/>
              <a:ext cx="683598" cy="1143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5614055" y="2208156"/>
            <a:ext cx="1327071" cy="1046186"/>
            <a:chOff x="5498306" y="726589"/>
            <a:chExt cx="1327071" cy="1046186"/>
          </a:xfrm>
        </p:grpSpPr>
        <p:pic>
          <p:nvPicPr>
            <p:cNvPr id="6148" name="Picture 4" descr="http://images.apple.com/euro/support/products/images/ipad-hardware-20110324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7503" r="20691" b="5016"/>
            <a:stretch/>
          </p:blipFill>
          <p:spPr bwMode="auto">
            <a:xfrm rot="5400000">
              <a:off x="5638749" y="586146"/>
              <a:ext cx="1046186" cy="132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2"/>
            <p:cNvPicPr preferRelativeResize="0"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1344" y="880586"/>
              <a:ext cx="1031555" cy="783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1863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 smtClean="0"/>
              <a:t>Diversiteit in het multimedialandschap</a:t>
            </a:r>
            <a:endParaRPr lang="nl-NL" sz="2400" dirty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95400"/>
            <a:ext cx="8424862" cy="29257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nl-BE" sz="2000" dirty="0"/>
              <a:t>Aanbieders van multimediale informatie</a:t>
            </a:r>
          </a:p>
          <a:p>
            <a:pPr lvl="1">
              <a:lnSpc>
                <a:spcPct val="80000"/>
              </a:lnSpc>
            </a:pPr>
            <a:r>
              <a:rPr lang="nl-BE" sz="2000" dirty="0"/>
              <a:t>willen een zo groot mogelijk publiek bereiken</a:t>
            </a:r>
          </a:p>
          <a:p>
            <a:pPr lvl="1">
              <a:lnSpc>
                <a:spcPct val="80000"/>
              </a:lnSpc>
            </a:pPr>
            <a:endParaRPr lang="nl-BE" sz="2000" dirty="0"/>
          </a:p>
          <a:p>
            <a:pPr>
              <a:lnSpc>
                <a:spcPct val="80000"/>
              </a:lnSpc>
            </a:pPr>
            <a:r>
              <a:rPr lang="nl-BE" sz="2000" dirty="0"/>
              <a:t>Eindgebruikers</a:t>
            </a:r>
          </a:p>
          <a:p>
            <a:pPr lvl="1">
              <a:lnSpc>
                <a:spcPct val="80000"/>
              </a:lnSpc>
            </a:pPr>
            <a:r>
              <a:rPr lang="nl-BE" sz="2000" dirty="0"/>
              <a:t>willen transparante toegang tot multimediale informatie</a:t>
            </a:r>
          </a:p>
          <a:p>
            <a:pPr lvl="1">
              <a:lnSpc>
                <a:spcPct val="80000"/>
              </a:lnSpc>
            </a:pPr>
            <a:endParaRPr lang="nl-BE" sz="2000" dirty="0"/>
          </a:p>
          <a:p>
            <a:pPr>
              <a:lnSpc>
                <a:spcPct val="80000"/>
              </a:lnSpc>
            </a:pPr>
            <a:r>
              <a:rPr lang="nl-BE" sz="2000" dirty="0"/>
              <a:t>Probleem</a:t>
            </a:r>
          </a:p>
          <a:p>
            <a:pPr lvl="1">
              <a:lnSpc>
                <a:spcPct val="80000"/>
              </a:lnSpc>
            </a:pPr>
            <a:r>
              <a:rPr lang="nl-BE" sz="2000" dirty="0"/>
              <a:t>diversiteit bemoeilijkt consumptie multimediale informatie</a:t>
            </a:r>
          </a:p>
          <a:p>
            <a:pPr lvl="2">
              <a:lnSpc>
                <a:spcPct val="80000"/>
              </a:lnSpc>
            </a:pPr>
            <a:r>
              <a:rPr lang="nl-BE" sz="1800" dirty="0"/>
              <a:t>verschillende mediaformaten, toestellen en netwerken</a:t>
            </a:r>
          </a:p>
        </p:txBody>
      </p:sp>
      <p:grpSp>
        <p:nvGrpSpPr>
          <p:cNvPr id="136252" name="Group 60"/>
          <p:cNvGrpSpPr>
            <a:grpSpLocks/>
          </p:cNvGrpSpPr>
          <p:nvPr/>
        </p:nvGrpSpPr>
        <p:grpSpPr bwMode="auto">
          <a:xfrm>
            <a:off x="1187450" y="4149725"/>
            <a:ext cx="6696075" cy="1800225"/>
            <a:chOff x="748" y="2659"/>
            <a:chExt cx="4218" cy="1134"/>
          </a:xfrm>
        </p:grpSpPr>
        <p:pic>
          <p:nvPicPr>
            <p:cNvPr id="136225" name="Picture 33" descr="9100_slide_bluest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" y="3034"/>
              <a:ext cx="726" cy="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236" name="Rectangle 44"/>
            <p:cNvSpPr>
              <a:spLocks noChangeArrowheads="1"/>
            </p:cNvSpPr>
            <p:nvPr/>
          </p:nvSpPr>
          <p:spPr bwMode="auto">
            <a:xfrm>
              <a:off x="3878" y="2659"/>
              <a:ext cx="1088" cy="1134"/>
            </a:xfrm>
            <a:prstGeom prst="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342900" indent="-342900" algn="ctr">
                <a:lnSpc>
                  <a:spcPct val="90000"/>
                </a:lnSpc>
                <a:spcBef>
                  <a:spcPct val="20000"/>
                </a:spcBef>
              </a:pPr>
              <a:endParaRPr lang="nl-NL">
                <a:latin typeface="Tahoma" pitchFamily="34" charset="0"/>
              </a:endParaRPr>
            </a:p>
          </p:txBody>
        </p:sp>
        <p:sp>
          <p:nvSpPr>
            <p:cNvPr id="136235" name="Rectangle 43"/>
            <p:cNvSpPr>
              <a:spLocks noChangeArrowheads="1"/>
            </p:cNvSpPr>
            <p:nvPr/>
          </p:nvSpPr>
          <p:spPr bwMode="auto">
            <a:xfrm>
              <a:off x="748" y="2659"/>
              <a:ext cx="1043" cy="1134"/>
            </a:xfrm>
            <a:prstGeom prst="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342900" indent="-342900" algn="ctr">
                <a:lnSpc>
                  <a:spcPct val="90000"/>
                </a:lnSpc>
                <a:spcBef>
                  <a:spcPct val="20000"/>
                </a:spcBef>
              </a:pPr>
              <a:endParaRPr lang="nl-NL">
                <a:latin typeface="Tahoma" pitchFamily="34" charset="0"/>
              </a:endParaRPr>
            </a:p>
          </p:txBody>
        </p:sp>
        <p:pic>
          <p:nvPicPr>
            <p:cNvPr id="136219" name="Picture 2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3065"/>
              <a:ext cx="862" cy="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6222" name="Picture 3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1" y="3125"/>
              <a:ext cx="4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6234" name="AutoShape 42"/>
            <p:cNvSpPr>
              <a:spLocks noChangeArrowheads="1"/>
            </p:cNvSpPr>
            <p:nvPr/>
          </p:nvSpPr>
          <p:spPr bwMode="auto">
            <a:xfrm>
              <a:off x="1882" y="3113"/>
              <a:ext cx="1905" cy="272"/>
            </a:xfrm>
            <a:prstGeom prst="leftRightArrow">
              <a:avLst>
                <a:gd name="adj1" fmla="val 41176"/>
                <a:gd name="adj2" fmla="val 101651"/>
              </a:avLst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36203" name="Rectangle 11"/>
            <p:cNvSpPr>
              <a:spLocks noChangeArrowheads="1"/>
            </p:cNvSpPr>
            <p:nvPr/>
          </p:nvSpPr>
          <p:spPr bwMode="auto">
            <a:xfrm>
              <a:off x="888" y="2749"/>
              <a:ext cx="766" cy="23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/>
                <a:t>aanbieders</a:t>
              </a:r>
              <a:endParaRPr lang="en-GB" sz="1600"/>
            </a:p>
          </p:txBody>
        </p:sp>
        <p:sp>
          <p:nvSpPr>
            <p:cNvPr id="136198" name="Rectangle 6"/>
            <p:cNvSpPr>
              <a:spLocks noChangeArrowheads="1"/>
            </p:cNvSpPr>
            <p:nvPr/>
          </p:nvSpPr>
          <p:spPr bwMode="auto">
            <a:xfrm>
              <a:off x="3935" y="2750"/>
              <a:ext cx="972" cy="23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/>
                <a:t>eindgebruikers</a:t>
              </a:r>
              <a:endParaRPr lang="en-GB" sz="1600"/>
            </a:p>
          </p:txBody>
        </p:sp>
      </p:grpSp>
      <p:sp>
        <p:nvSpPr>
          <p:cNvPr id="136254" name="Text Box 62"/>
          <p:cNvSpPr txBox="1">
            <a:spLocks noChangeArrowheads="1"/>
          </p:cNvSpPr>
          <p:nvPr/>
        </p:nvSpPr>
        <p:spPr bwMode="auto">
          <a:xfrm>
            <a:off x="3924300" y="4600575"/>
            <a:ext cx="1149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BE"/>
              <a:t>diversiteit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792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 smtClean="0"/>
              <a:t>Universele multimediatoegang</a:t>
            </a:r>
            <a:endParaRPr lang="nl-NL" sz="2400" dirty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2000" dirty="0"/>
              <a:t>Realisatie van </a:t>
            </a:r>
            <a:r>
              <a:rPr lang="nl-BE" sz="2000" i="1" dirty="0"/>
              <a:t>universele</a:t>
            </a:r>
            <a:r>
              <a:rPr lang="nl-BE" sz="2000" dirty="0"/>
              <a:t> multimediatoegang</a:t>
            </a:r>
          </a:p>
          <a:p>
            <a:pPr lvl="1"/>
            <a:r>
              <a:rPr lang="nl-BE" sz="2000" dirty="0"/>
              <a:t>ongeacht het gebruikte toestel</a:t>
            </a:r>
          </a:p>
          <a:p>
            <a:pPr lvl="1"/>
            <a:r>
              <a:rPr lang="nl-BE" sz="2000" dirty="0"/>
              <a:t>ongeacht het gebruikte netwerk</a:t>
            </a:r>
          </a:p>
          <a:p>
            <a:pPr lvl="1"/>
            <a:r>
              <a:rPr lang="nl-BE" sz="2000" dirty="0"/>
              <a:t>ongeacht tijd en locatie</a:t>
            </a:r>
          </a:p>
          <a:p>
            <a:pPr lvl="1">
              <a:buFontTx/>
              <a:buNone/>
            </a:pPr>
            <a:endParaRPr lang="nl-BE" sz="2000" dirty="0"/>
          </a:p>
          <a:p>
            <a:r>
              <a:rPr lang="nl-BE" sz="2000" dirty="0"/>
              <a:t>Door gebruik te maken van</a:t>
            </a:r>
          </a:p>
          <a:p>
            <a:pPr lvl="1"/>
            <a:r>
              <a:rPr lang="nl-BE" sz="2000" dirty="0"/>
              <a:t>schaalbare bitstromen</a:t>
            </a:r>
          </a:p>
          <a:p>
            <a:pPr lvl="1"/>
            <a:r>
              <a:rPr lang="nl-BE" sz="2000" dirty="0"/>
              <a:t>systeem om schaalbare bitstromen aan te passen</a:t>
            </a:r>
            <a:endParaRPr lang="nl-NL" sz="2000" dirty="0"/>
          </a:p>
        </p:txBody>
      </p:sp>
      <p:grpSp>
        <p:nvGrpSpPr>
          <p:cNvPr id="134172" name="Group 28"/>
          <p:cNvGrpSpPr>
            <a:grpSpLocks/>
          </p:cNvGrpSpPr>
          <p:nvPr/>
        </p:nvGrpSpPr>
        <p:grpSpPr bwMode="auto">
          <a:xfrm>
            <a:off x="1187450" y="4365625"/>
            <a:ext cx="6696075" cy="1655763"/>
            <a:chOff x="748" y="2750"/>
            <a:chExt cx="4218" cy="1043"/>
          </a:xfrm>
        </p:grpSpPr>
        <p:sp>
          <p:nvSpPr>
            <p:cNvPr id="134169" name="Rectangle 25"/>
            <p:cNvSpPr>
              <a:spLocks noChangeArrowheads="1"/>
            </p:cNvSpPr>
            <p:nvPr/>
          </p:nvSpPr>
          <p:spPr bwMode="auto">
            <a:xfrm>
              <a:off x="3878" y="2750"/>
              <a:ext cx="1088" cy="1043"/>
            </a:xfrm>
            <a:prstGeom prst="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342900" indent="-342900" algn="ctr">
                <a:lnSpc>
                  <a:spcPct val="90000"/>
                </a:lnSpc>
                <a:spcBef>
                  <a:spcPct val="20000"/>
                </a:spcBef>
              </a:pPr>
              <a:endParaRPr lang="nl-NL">
                <a:latin typeface="Tahoma" pitchFamily="34" charset="0"/>
              </a:endParaRPr>
            </a:p>
          </p:txBody>
        </p:sp>
        <p:sp>
          <p:nvSpPr>
            <p:cNvPr id="134168" name="Rectangle 24"/>
            <p:cNvSpPr>
              <a:spLocks noChangeArrowheads="1"/>
            </p:cNvSpPr>
            <p:nvPr/>
          </p:nvSpPr>
          <p:spPr bwMode="auto">
            <a:xfrm>
              <a:off x="748" y="2750"/>
              <a:ext cx="1043" cy="1043"/>
            </a:xfrm>
            <a:prstGeom prst="rect">
              <a:avLst/>
            </a:prstGeom>
            <a:solidFill>
              <a:srgbClr val="3366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342900" indent="-342900" algn="ctr">
                <a:lnSpc>
                  <a:spcPct val="90000"/>
                </a:lnSpc>
                <a:spcBef>
                  <a:spcPct val="20000"/>
                </a:spcBef>
              </a:pPr>
              <a:endParaRPr lang="nl-NL">
                <a:latin typeface="Tahoma" pitchFamily="34" charset="0"/>
              </a:endParaRPr>
            </a:p>
          </p:txBody>
        </p:sp>
        <p:sp>
          <p:nvSpPr>
            <p:cNvPr id="134150" name="Rectangle 6"/>
            <p:cNvSpPr>
              <a:spLocks noChangeArrowheads="1"/>
            </p:cNvSpPr>
            <p:nvPr/>
          </p:nvSpPr>
          <p:spPr bwMode="auto">
            <a:xfrm>
              <a:off x="3935" y="2883"/>
              <a:ext cx="972" cy="23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/>
                <a:t>eindgebruikers</a:t>
              </a:r>
              <a:endParaRPr lang="en-GB" sz="1600"/>
            </a:p>
          </p:txBody>
        </p:sp>
        <p:sp>
          <p:nvSpPr>
            <p:cNvPr id="134159" name="Oval 15"/>
            <p:cNvSpPr>
              <a:spLocks noChangeArrowheads="1"/>
            </p:cNvSpPr>
            <p:nvPr/>
          </p:nvSpPr>
          <p:spPr bwMode="auto">
            <a:xfrm>
              <a:off x="2099" y="3318"/>
              <a:ext cx="1552" cy="294"/>
            </a:xfrm>
            <a:prstGeom prst="ellipse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/>
                <a:t>adaptatiesysteem</a:t>
              </a:r>
              <a:endParaRPr lang="en-GB" sz="1600"/>
            </a:p>
          </p:txBody>
        </p:sp>
        <p:cxnSp>
          <p:nvCxnSpPr>
            <p:cNvPr id="134164" name="AutoShape 20"/>
            <p:cNvCxnSpPr>
              <a:cxnSpLocks noChangeShapeType="1"/>
              <a:stCxn id="134159" idx="6"/>
              <a:endCxn id="134165" idx="1"/>
            </p:cNvCxnSpPr>
            <p:nvPr/>
          </p:nvCxnSpPr>
          <p:spPr bwMode="auto">
            <a:xfrm>
              <a:off x="3660" y="3465"/>
              <a:ext cx="349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4165" name="Rectangle 21"/>
            <p:cNvSpPr>
              <a:spLocks noChangeArrowheads="1"/>
            </p:cNvSpPr>
            <p:nvPr/>
          </p:nvSpPr>
          <p:spPr bwMode="auto">
            <a:xfrm>
              <a:off x="4018" y="3273"/>
              <a:ext cx="802" cy="384"/>
            </a:xfrm>
            <a:prstGeom prst="rect">
              <a:avLst/>
            </a:prstGeom>
            <a:solidFill>
              <a:srgbClr val="99CC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/>
                <a:t>aangepaste</a:t>
              </a:r>
              <a:br>
                <a:rPr lang="en-US" sz="1600"/>
              </a:br>
              <a:r>
                <a:rPr lang="en-US" sz="1600"/>
                <a:t>bitstroom</a:t>
              </a:r>
              <a:endParaRPr lang="en-GB" sz="1600"/>
            </a:p>
          </p:txBody>
        </p:sp>
        <p:sp>
          <p:nvSpPr>
            <p:cNvPr id="134149" name="Rectangle 5"/>
            <p:cNvSpPr>
              <a:spLocks noChangeArrowheads="1"/>
            </p:cNvSpPr>
            <p:nvPr/>
          </p:nvSpPr>
          <p:spPr bwMode="auto">
            <a:xfrm>
              <a:off x="889" y="2883"/>
              <a:ext cx="766" cy="23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/>
                <a:t>aanbieders</a:t>
              </a:r>
              <a:endParaRPr lang="en-GB" sz="1600"/>
            </a:p>
          </p:txBody>
        </p:sp>
        <p:sp>
          <p:nvSpPr>
            <p:cNvPr id="134161" name="Rectangle 17"/>
            <p:cNvSpPr>
              <a:spLocks noChangeArrowheads="1"/>
            </p:cNvSpPr>
            <p:nvPr/>
          </p:nvSpPr>
          <p:spPr bwMode="auto">
            <a:xfrm>
              <a:off x="880" y="3273"/>
              <a:ext cx="795" cy="384"/>
            </a:xfrm>
            <a:prstGeom prst="rect">
              <a:avLst/>
            </a:prstGeom>
            <a:solidFill>
              <a:srgbClr val="99CC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/>
                <a:t>schaalbare </a:t>
              </a:r>
              <a:br>
                <a:rPr lang="en-US" sz="1600"/>
              </a:br>
              <a:r>
                <a:rPr lang="en-US" sz="1600"/>
                <a:t>bitstroom</a:t>
              </a:r>
              <a:endParaRPr lang="en-GB" sz="1600"/>
            </a:p>
          </p:txBody>
        </p:sp>
        <p:cxnSp>
          <p:nvCxnSpPr>
            <p:cNvPr id="134163" name="AutoShape 19"/>
            <p:cNvCxnSpPr>
              <a:cxnSpLocks noChangeShapeType="1"/>
              <a:stCxn id="134161" idx="3"/>
              <a:endCxn id="134159" idx="2"/>
            </p:cNvCxnSpPr>
            <p:nvPr/>
          </p:nvCxnSpPr>
          <p:spPr bwMode="auto">
            <a:xfrm>
              <a:off x="1684" y="3465"/>
              <a:ext cx="40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6940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Toegang</a:t>
            </a:r>
            <a:r>
              <a:rPr lang="en-US" sz="2400" dirty="0" smtClean="0"/>
              <a:t> tot multimedia in de </a:t>
            </a:r>
            <a:r>
              <a:rPr lang="en-US" sz="2400" dirty="0" err="1" smtClean="0"/>
              <a:t>praktijk</a:t>
            </a:r>
            <a:r>
              <a:rPr lang="en-US" sz="2400" dirty="0" smtClean="0"/>
              <a:t>: simulcast</a:t>
            </a:r>
            <a:endParaRPr lang="nl-BE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6266" y="1167818"/>
            <a:ext cx="6699955" cy="511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479525" y="4262617"/>
            <a:ext cx="1766923" cy="21725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399928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sz="1800" dirty="0" smtClean="0"/>
              <a:t>Overzicht practica</a:t>
            </a:r>
          </a:p>
          <a:p>
            <a:pPr eaLnBrk="1" hangingPunct="1"/>
            <a:r>
              <a:rPr lang="nl-BE" sz="1800" dirty="0" smtClean="0"/>
              <a:t>Adaptatie: inleiding</a:t>
            </a:r>
          </a:p>
          <a:p>
            <a:pPr eaLnBrk="1" hangingPunct="1"/>
            <a:r>
              <a:rPr lang="nl-BE" sz="1800" b="1" dirty="0" smtClean="0"/>
              <a:t>Schaalbare videocodering</a:t>
            </a:r>
          </a:p>
          <a:p>
            <a:pPr lvl="1" eaLnBrk="1" hangingPunct="1"/>
            <a:r>
              <a:rPr lang="en-US" sz="1800" b="1" dirty="0" err="1" smtClean="0"/>
              <a:t>concepten</a:t>
            </a:r>
            <a:endParaRPr lang="en-US" sz="1800" b="1" dirty="0" smtClean="0"/>
          </a:p>
          <a:p>
            <a:pPr lvl="1" eaLnBrk="1" hangingPunct="1"/>
            <a:r>
              <a:rPr lang="en-US" sz="1800" b="1" dirty="0" err="1" smtClean="0"/>
              <a:t>schaalbare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extensie</a:t>
            </a:r>
            <a:r>
              <a:rPr lang="en-US" sz="1800" b="1" dirty="0" smtClean="0"/>
              <a:t> van H.264/AVC</a:t>
            </a:r>
            <a:endParaRPr lang="nl-BE" sz="1800" b="1" dirty="0" smtClean="0"/>
          </a:p>
          <a:p>
            <a:pPr eaLnBrk="1" hangingPunct="1"/>
            <a:r>
              <a:rPr lang="nl-BE" sz="1800" dirty="0" err="1" smtClean="0"/>
              <a:t>SVC-adaptatie</a:t>
            </a:r>
            <a:endParaRPr lang="nl-BE" sz="1800" dirty="0" smtClean="0"/>
          </a:p>
          <a:p>
            <a:pPr lvl="1"/>
            <a:r>
              <a:rPr lang="nl-BE" sz="1800" dirty="0" smtClean="0"/>
              <a:t>opbouw </a:t>
            </a:r>
            <a:r>
              <a:rPr lang="nl-BE" sz="1800" dirty="0" err="1" smtClean="0"/>
              <a:t>SVC-bitstroom</a:t>
            </a:r>
            <a:endParaRPr lang="nl-BE" sz="1800" dirty="0" smtClean="0"/>
          </a:p>
          <a:p>
            <a:pPr lvl="1"/>
            <a:r>
              <a:rPr lang="nl-BE" sz="1800" dirty="0" smtClean="0"/>
              <a:t>aanpassen </a:t>
            </a:r>
            <a:r>
              <a:rPr lang="nl-BE" sz="1800" dirty="0" err="1" smtClean="0"/>
              <a:t>SVC-bitstroom</a:t>
            </a:r>
            <a:endParaRPr lang="nl-BE" sz="1800" dirty="0" smtClean="0"/>
          </a:p>
          <a:p>
            <a:pPr eaLnBrk="1" hangingPunct="1"/>
            <a:r>
              <a:rPr lang="nl-BE" sz="1800" dirty="0" smtClean="0"/>
              <a:t>Opgave practicum 4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2400" smtClean="0"/>
              <a:t>Overzicht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MLab_ibbt_3">
  <a:themeElements>
    <a:clrScheme name="MMLab - Uge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64A7C"/>
      </a:accent1>
      <a:accent2>
        <a:srgbClr val="FDB812"/>
      </a:accent2>
      <a:accent3>
        <a:srgbClr val="7B164A"/>
      </a:accent3>
      <a:accent4>
        <a:srgbClr val="4A7B16"/>
      </a:accent4>
      <a:accent5>
        <a:srgbClr val="4B96DF"/>
      </a:accent5>
      <a:accent6>
        <a:srgbClr val="061625"/>
      </a:accent6>
      <a:hlink>
        <a:srgbClr val="164A7C"/>
      </a:hlink>
      <a:folHlink>
        <a:srgbClr val="FDB812"/>
      </a:folHlink>
    </a:clrScheme>
    <a:fontScheme name="Century G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 - presentatie practicum 3 - XML</Template>
  <TotalTime>0</TotalTime>
  <Words>2464</Words>
  <Application>Microsoft Office PowerPoint</Application>
  <PresentationFormat>On-screen Show (4:3)</PresentationFormat>
  <Paragraphs>808</Paragraphs>
  <Slides>49</Slides>
  <Notes>41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MMLab_ibbt_3</vt:lpstr>
      <vt:lpstr>Visio</vt:lpstr>
      <vt:lpstr>Slide 1</vt:lpstr>
      <vt:lpstr>Overzicht</vt:lpstr>
      <vt:lpstr>Overzicht practica</vt:lpstr>
      <vt:lpstr>Overzicht</vt:lpstr>
      <vt:lpstr>Adaptatie: inleiding</vt:lpstr>
      <vt:lpstr>Diversiteit in het multimedialandschap</vt:lpstr>
      <vt:lpstr>Universele multimediatoegang</vt:lpstr>
      <vt:lpstr>Toegang tot multimedia in de praktijk: simulcast</vt:lpstr>
      <vt:lpstr>Overzicht</vt:lpstr>
      <vt:lpstr>Situering schaalbare videocodering</vt:lpstr>
      <vt:lpstr>Schaalbaarheid &amp; videokwaliteit</vt:lpstr>
      <vt:lpstr>Schaalbare videocodering: concepten</vt:lpstr>
      <vt:lpstr>Schaalbare videocodering versus simulcast</vt:lpstr>
      <vt:lpstr>Schaalbare videocodering versus simulcast</vt:lpstr>
      <vt:lpstr>Schaalbare videocodering: gelaagde methode</vt:lpstr>
      <vt:lpstr>Schaalbare extensie van H.264/AVC</vt:lpstr>
      <vt:lpstr>Schaalbare extensie van H.264/AVC</vt:lpstr>
      <vt:lpstr>Schaalbare extensie van H.264/AVC:  temporele schaalbaarheid</vt:lpstr>
      <vt:lpstr>Schaalbare extensie van H.264/AVC: temporele schaalbaarheid</vt:lpstr>
      <vt:lpstr>Schaalbare extensie van H.264/AVC: kwaliteitsschaalbaarheid</vt:lpstr>
      <vt:lpstr>Schaalbare extensie van H.264/AVC: kwaliteitsschaalbaarheid</vt:lpstr>
      <vt:lpstr>Schaalbare extensie van H.264/AVC: kwaliteitsschaalbaarheid</vt:lpstr>
      <vt:lpstr>Schaalbare extensie van H.264/AVC: kwaliteitsschaalbaarheid</vt:lpstr>
      <vt:lpstr>Schaalbare extensie van H.264/AVC: spatiale schaalbaarheid</vt:lpstr>
      <vt:lpstr>Schaalbare extensie van H.264/AVC: spatiale schaalbaarheid</vt:lpstr>
      <vt:lpstr>Schaalbare extensie van H.264/AVC: spatiale schaalbaarheid</vt:lpstr>
      <vt:lpstr>Schaalbare extensie van H.264/AVC: single-loop decodering</vt:lpstr>
      <vt:lpstr>Schaalbare Videocodering: decoderdesign</vt:lpstr>
      <vt:lpstr>Schaalbare videocodering: tools</vt:lpstr>
      <vt:lpstr>Schaalbare videocodering: tools</vt:lpstr>
      <vt:lpstr>Bitstroomextractie</vt:lpstr>
      <vt:lpstr>Bitstroomextractie: tool</vt:lpstr>
      <vt:lpstr>Overzicht</vt:lpstr>
      <vt:lpstr>Opbouw SVC-bitstroom</vt:lpstr>
      <vt:lpstr>Slide 35</vt:lpstr>
      <vt:lpstr>Slide 36</vt:lpstr>
      <vt:lpstr>Opbouw SVC-bitstroom</vt:lpstr>
      <vt:lpstr>Slide 38</vt:lpstr>
      <vt:lpstr>Opbouw SVC-bitstroom</vt:lpstr>
      <vt:lpstr>Opbouw SVC-bitstroom</vt:lpstr>
      <vt:lpstr>Opbouw SVC-bitstroom</vt:lpstr>
      <vt:lpstr>Aanpassen SVC-bitstroom</vt:lpstr>
      <vt:lpstr>Overzicht</vt:lpstr>
      <vt:lpstr>Opgave 1 – SVC-codering</vt:lpstr>
      <vt:lpstr>Opgave 1 – SVC-codering</vt:lpstr>
      <vt:lpstr>Opgave 1 – SVC-codering</vt:lpstr>
      <vt:lpstr>Opgave 1 – SVC-codering</vt:lpstr>
      <vt:lpstr>Opgave 2 – SVC-adaptatie</vt:lpstr>
      <vt:lpstr>Opgave practicum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Presentatie practicum 5</dc:title>
  <dc:creator/>
  <cp:lastModifiedBy/>
  <cp:revision>737</cp:revision>
  <dcterms:created xsi:type="dcterms:W3CDTF">2004-10-04T08:27:02Z</dcterms:created>
  <dcterms:modified xsi:type="dcterms:W3CDTF">2013-03-29T13:03:15Z</dcterms:modified>
</cp:coreProperties>
</file>